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0"/>
  </p:notesMasterIdLst>
  <p:sldIdLst>
    <p:sldId id="256" r:id="rId5"/>
    <p:sldId id="257" r:id="rId6"/>
    <p:sldId id="258" r:id="rId7"/>
    <p:sldId id="263" r:id="rId8"/>
    <p:sldId id="262" r:id="rId9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65" d="100"/>
          <a:sy n="65" d="100"/>
        </p:scale>
        <p:origin x="708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8A4A2-CC72-42F7-86D7-8038A9AC823A}" type="datetimeFigureOut">
              <a:rPr lang="en-AU" smtClean="0"/>
              <a:t>17/06/2025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4B546-8696-495F-848B-A2875AC8C9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144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4B546-8696-495F-848B-A2875AC8C9A9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6265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00" b="1" i="0">
                <a:solidFill>
                  <a:schemeClr val="bg1"/>
                </a:solidFill>
                <a:latin typeface="Helvetica CE"/>
                <a:cs typeface="Helvetica C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00" b="1" i="0">
                <a:solidFill>
                  <a:schemeClr val="bg1"/>
                </a:solidFill>
                <a:latin typeface="Helvetica CE"/>
                <a:cs typeface="Helvetica C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00" b="1" i="0">
                <a:solidFill>
                  <a:schemeClr val="bg1"/>
                </a:solidFill>
                <a:latin typeface="Helvetica CE"/>
                <a:cs typeface="Helvetica C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6E96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64747" y="2167144"/>
            <a:ext cx="3498850" cy="955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00" b="1" i="0">
                <a:solidFill>
                  <a:schemeClr val="bg1"/>
                </a:solidFill>
                <a:latin typeface="Helvetica CE"/>
                <a:cs typeface="Helvetica C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94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64747" y="2354273"/>
            <a:ext cx="126301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b="1" spc="-10" dirty="0">
                <a:latin typeface="Helvetica"/>
                <a:cs typeface="Helvetica"/>
              </a:rPr>
              <a:t>Coffee</a:t>
            </a:r>
            <a:endParaRPr sz="3100">
              <a:latin typeface="Helvetica"/>
              <a:cs typeface="Helvetic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72145" y="2354273"/>
            <a:ext cx="188277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b="1" dirty="0">
                <a:latin typeface="Helvetica"/>
                <a:cs typeface="Helvetica"/>
              </a:rPr>
              <a:t>Reg</a:t>
            </a:r>
            <a:r>
              <a:rPr sz="3100" b="1" spc="50" dirty="0">
                <a:latin typeface="Helvetica"/>
                <a:cs typeface="Helvetica"/>
              </a:rPr>
              <a:t> </a:t>
            </a:r>
            <a:r>
              <a:rPr sz="3100" b="1" spc="-10" dirty="0">
                <a:latin typeface="Helvetica"/>
                <a:cs typeface="Helvetica"/>
              </a:rPr>
              <a:t>$4.</a:t>
            </a:r>
            <a:r>
              <a:rPr lang="en-AU" sz="3100" b="1" spc="-10" dirty="0">
                <a:latin typeface="Helvetica"/>
                <a:cs typeface="Helvetica"/>
              </a:rPr>
              <a:t>70</a:t>
            </a:r>
            <a:endParaRPr sz="3100" dirty="0"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00232" y="2354273"/>
            <a:ext cx="183959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b="1" dirty="0">
                <a:latin typeface="Helvetica"/>
                <a:cs typeface="Helvetica"/>
              </a:rPr>
              <a:t>Lge</a:t>
            </a:r>
            <a:r>
              <a:rPr sz="3100" b="1" spc="65" dirty="0">
                <a:latin typeface="Helvetica"/>
                <a:cs typeface="Helvetica"/>
              </a:rPr>
              <a:t> </a:t>
            </a:r>
            <a:r>
              <a:rPr sz="3100" b="1" spc="-20" dirty="0">
                <a:latin typeface="Helvetica"/>
                <a:cs typeface="Helvetica"/>
              </a:rPr>
              <a:t>$5.</a:t>
            </a:r>
            <a:r>
              <a:rPr lang="en-AU" sz="3100" b="1" spc="-20" dirty="0">
                <a:latin typeface="Helvetica"/>
                <a:cs typeface="Helvetica"/>
              </a:rPr>
              <a:t>70</a:t>
            </a:r>
            <a:endParaRPr sz="3100" dirty="0">
              <a:latin typeface="Helvetica"/>
              <a:cs typeface="Helvetic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00232" y="3830669"/>
            <a:ext cx="183959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b="1" dirty="0">
                <a:latin typeface="Helvetica"/>
                <a:cs typeface="Helvetica"/>
              </a:rPr>
              <a:t>Lge</a:t>
            </a:r>
            <a:r>
              <a:rPr sz="3100" b="1" spc="65" dirty="0">
                <a:latin typeface="Helvetica"/>
                <a:cs typeface="Helvetica"/>
              </a:rPr>
              <a:t> </a:t>
            </a:r>
            <a:r>
              <a:rPr sz="3100" b="1" spc="-20" dirty="0">
                <a:latin typeface="Helvetica"/>
                <a:cs typeface="Helvetica"/>
              </a:rPr>
              <a:t>$4.</a:t>
            </a:r>
            <a:r>
              <a:rPr lang="en-US" sz="3100" b="1" spc="-20" dirty="0">
                <a:latin typeface="Helvetica"/>
                <a:cs typeface="Helvetica"/>
              </a:rPr>
              <a:t>5</a:t>
            </a:r>
            <a:r>
              <a:rPr lang="en-AU" sz="3100" b="1" spc="-20" dirty="0">
                <a:latin typeface="Helvetica"/>
                <a:cs typeface="Helvetica"/>
              </a:rPr>
              <a:t>0</a:t>
            </a:r>
            <a:endParaRPr sz="3100" dirty="0">
              <a:latin typeface="Helvetica"/>
              <a:cs typeface="Helvetic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4747" y="3830669"/>
            <a:ext cx="4937946" cy="1332230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5080" algn="just">
              <a:lnSpc>
                <a:spcPts val="3300"/>
              </a:lnSpc>
              <a:spcBef>
                <a:spcPts val="590"/>
              </a:spcBef>
              <a:tabLst>
                <a:tab pos="2620010" algn="l"/>
              </a:tabLst>
            </a:pPr>
            <a:r>
              <a:rPr sz="3100" b="1" spc="-25" dirty="0">
                <a:latin typeface="Helvetica"/>
                <a:cs typeface="Helvetica"/>
              </a:rPr>
              <a:t>Tea</a:t>
            </a:r>
            <a:r>
              <a:rPr sz="3100" b="1" dirty="0">
                <a:latin typeface="Helvetica"/>
                <a:cs typeface="Helvetica"/>
              </a:rPr>
              <a:t>	Reg</a:t>
            </a:r>
            <a:r>
              <a:rPr sz="3100" b="1" spc="50" dirty="0">
                <a:latin typeface="Helvetica"/>
                <a:cs typeface="Helvetica"/>
              </a:rPr>
              <a:t> </a:t>
            </a:r>
            <a:r>
              <a:rPr sz="3100" b="1" spc="-10" dirty="0">
                <a:latin typeface="Helvetica"/>
                <a:cs typeface="Helvetica"/>
              </a:rPr>
              <a:t>$</a:t>
            </a:r>
            <a:r>
              <a:rPr lang="en-US" sz="3100" b="1" spc="-10" dirty="0">
                <a:latin typeface="Helvetica"/>
                <a:cs typeface="Helvetica"/>
              </a:rPr>
              <a:t>4.00</a:t>
            </a:r>
            <a:r>
              <a:rPr sz="3100" b="1" spc="-10" dirty="0">
                <a:latin typeface="Helvetica"/>
                <a:cs typeface="Helvetica"/>
              </a:rPr>
              <a:t> </a:t>
            </a:r>
            <a:r>
              <a:rPr sz="2800" dirty="0" err="1">
                <a:latin typeface="Helvetica-Light"/>
                <a:cs typeface="Helvetica-Light"/>
              </a:rPr>
              <a:t>Englis</a:t>
            </a:r>
            <a:r>
              <a:rPr lang="en-AU" sz="2800" dirty="0">
                <a:latin typeface="Helvetica-Light"/>
                <a:cs typeface="Helvetica-Light"/>
              </a:rPr>
              <a:t>h </a:t>
            </a:r>
            <a:r>
              <a:rPr sz="2800" dirty="0">
                <a:latin typeface="Helvetica-Light"/>
                <a:cs typeface="Helvetica-Light"/>
              </a:rPr>
              <a:t>Breakfast, Earl </a:t>
            </a:r>
            <a:r>
              <a:rPr sz="2800" spc="-10" dirty="0">
                <a:latin typeface="Helvetica-Light"/>
                <a:cs typeface="Helvetica-Light"/>
              </a:rPr>
              <a:t>Grey, </a:t>
            </a:r>
            <a:r>
              <a:rPr sz="2800" dirty="0">
                <a:latin typeface="Helvetica-Light"/>
                <a:cs typeface="Helvetica-Light"/>
              </a:rPr>
              <a:t>Peppermint, </a:t>
            </a:r>
            <a:r>
              <a:rPr lang="en-AU" sz="2800" spc="-20" dirty="0">
                <a:latin typeface="Helvetica-Light"/>
                <a:cs typeface="Helvetica-Light"/>
              </a:rPr>
              <a:t>Jasmine Green</a:t>
            </a:r>
            <a:endParaRPr sz="2800" dirty="0">
              <a:latin typeface="Helvetica-Light"/>
              <a:cs typeface="Helvetica-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72145" y="5307063"/>
            <a:ext cx="1882775" cy="157099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>
              <a:lnSpc>
                <a:spcPts val="3379"/>
              </a:lnSpc>
              <a:spcBef>
                <a:spcPts val="530"/>
              </a:spcBef>
            </a:pPr>
            <a:r>
              <a:rPr sz="3100" b="1" dirty="0">
                <a:latin typeface="Helvetica"/>
                <a:cs typeface="Helvetica"/>
              </a:rPr>
              <a:t>Reg</a:t>
            </a:r>
            <a:r>
              <a:rPr sz="3100" b="1" spc="50" dirty="0">
                <a:latin typeface="Helvetica"/>
                <a:cs typeface="Helvetica"/>
              </a:rPr>
              <a:t> </a:t>
            </a:r>
            <a:r>
              <a:rPr sz="3100" b="1" spc="-10" dirty="0">
                <a:latin typeface="Helvetica"/>
                <a:cs typeface="Helvetica"/>
              </a:rPr>
              <a:t>$</a:t>
            </a:r>
            <a:r>
              <a:rPr lang="en-AU" sz="3100" b="1" spc="-10" dirty="0">
                <a:latin typeface="Helvetica"/>
                <a:cs typeface="Helvetica"/>
              </a:rPr>
              <a:t>4.00</a:t>
            </a:r>
            <a:r>
              <a:rPr sz="3100" b="1" spc="-10" dirty="0">
                <a:latin typeface="Helvetica"/>
                <a:cs typeface="Helvetica"/>
              </a:rPr>
              <a:t> </a:t>
            </a:r>
            <a:r>
              <a:rPr sz="3100" b="1" dirty="0">
                <a:latin typeface="Helvetica"/>
                <a:cs typeface="Helvetica"/>
              </a:rPr>
              <a:t>Reg</a:t>
            </a:r>
            <a:r>
              <a:rPr sz="3100" b="1" spc="50" dirty="0">
                <a:latin typeface="Helvetica"/>
                <a:cs typeface="Helvetica"/>
              </a:rPr>
              <a:t> </a:t>
            </a:r>
            <a:r>
              <a:rPr sz="3100" b="1" spc="-10" dirty="0">
                <a:latin typeface="Helvetica"/>
                <a:cs typeface="Helvetica"/>
              </a:rPr>
              <a:t>$2.0</a:t>
            </a:r>
            <a:r>
              <a:rPr lang="en-AU" sz="3100" b="1" spc="-10" dirty="0">
                <a:latin typeface="Helvetica"/>
                <a:cs typeface="Helvetica"/>
              </a:rPr>
              <a:t>0</a:t>
            </a:r>
            <a:endParaRPr sz="3100" dirty="0">
              <a:latin typeface="Helvetica"/>
              <a:cs typeface="Helvetica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3100" b="1" spc="-10" dirty="0">
                <a:latin typeface="Helvetica"/>
                <a:cs typeface="Helvetica"/>
              </a:rPr>
              <a:t>$1.0</a:t>
            </a:r>
            <a:r>
              <a:rPr lang="en-AU" sz="3100" b="1" spc="-10" dirty="0">
                <a:latin typeface="Helvetica"/>
                <a:cs typeface="Helvetica"/>
              </a:rPr>
              <a:t>0</a:t>
            </a:r>
            <a:endParaRPr sz="3100" dirty="0">
              <a:latin typeface="Helvetica"/>
              <a:cs typeface="Helvetic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64747" y="5307063"/>
            <a:ext cx="2303780" cy="198183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271145">
              <a:lnSpc>
                <a:spcPts val="3379"/>
              </a:lnSpc>
              <a:spcBef>
                <a:spcPts val="530"/>
              </a:spcBef>
            </a:pPr>
            <a:r>
              <a:rPr sz="3100" b="1" spc="-10" dirty="0">
                <a:latin typeface="Helvetica"/>
                <a:cs typeface="Helvetica"/>
              </a:rPr>
              <a:t>Espresso Babyccino</a:t>
            </a:r>
            <a:endParaRPr sz="3100">
              <a:latin typeface="Helvetica"/>
              <a:cs typeface="Helvetica"/>
            </a:endParaRPr>
          </a:p>
          <a:p>
            <a:pPr marL="12700">
              <a:lnSpc>
                <a:spcPts val="3660"/>
              </a:lnSpc>
              <a:spcBef>
                <a:spcPts val="1250"/>
              </a:spcBef>
            </a:pPr>
            <a:r>
              <a:rPr sz="3100" b="1" dirty="0">
                <a:latin typeface="Helvetica"/>
                <a:cs typeface="Helvetica"/>
              </a:rPr>
              <a:t>Extras</a:t>
            </a:r>
            <a:r>
              <a:rPr sz="3100" b="1" spc="95" dirty="0">
                <a:latin typeface="Helvetica"/>
                <a:cs typeface="Helvetica"/>
              </a:rPr>
              <a:t> </a:t>
            </a:r>
            <a:r>
              <a:rPr sz="3100" b="1" spc="-20" dirty="0">
                <a:latin typeface="Helvetica"/>
                <a:cs typeface="Helvetica"/>
              </a:rPr>
              <a:t>Each</a:t>
            </a:r>
            <a:endParaRPr sz="3100">
              <a:latin typeface="Helvetica"/>
              <a:cs typeface="Helvetica"/>
            </a:endParaRPr>
          </a:p>
          <a:p>
            <a:pPr marL="12700">
              <a:lnSpc>
                <a:spcPts val="3300"/>
              </a:lnSpc>
            </a:pPr>
            <a:r>
              <a:rPr sz="2800" dirty="0">
                <a:latin typeface="Helvetica-Light"/>
                <a:cs typeface="Helvetica-Light"/>
              </a:rPr>
              <a:t>Extra </a:t>
            </a:r>
            <a:r>
              <a:rPr sz="2800" spc="-20" dirty="0">
                <a:latin typeface="Helvetica-Light"/>
                <a:cs typeface="Helvetica-Light"/>
              </a:rPr>
              <a:t>Shot,</a:t>
            </a:r>
            <a:endParaRPr sz="2800">
              <a:latin typeface="Helvetica-Light"/>
              <a:cs typeface="Helvetica-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64747" y="7254647"/>
            <a:ext cx="6256655" cy="192913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121920">
              <a:lnSpc>
                <a:spcPts val="3300"/>
              </a:lnSpc>
              <a:spcBef>
                <a:spcPts val="260"/>
              </a:spcBef>
            </a:pPr>
            <a:r>
              <a:rPr sz="2800" dirty="0">
                <a:latin typeface="Helvetica-Light"/>
                <a:cs typeface="Helvetica-Light"/>
              </a:rPr>
              <a:t>Soy, Almond, Oat or Lactose Free </a:t>
            </a:r>
            <a:r>
              <a:rPr sz="2800" spc="-20" dirty="0">
                <a:latin typeface="Helvetica-Light"/>
                <a:cs typeface="Helvetica-Light"/>
              </a:rPr>
              <a:t>Milk </a:t>
            </a:r>
            <a:r>
              <a:rPr sz="2800" spc="-10" dirty="0">
                <a:latin typeface="Helvetica-Light"/>
                <a:cs typeface="Helvetica-Light"/>
              </a:rPr>
              <a:t>Decaf</a:t>
            </a:r>
            <a:endParaRPr sz="2800" dirty="0">
              <a:latin typeface="Helvetica-Light"/>
              <a:cs typeface="Helvetica-Light"/>
            </a:endParaRPr>
          </a:p>
          <a:p>
            <a:pPr marL="12700">
              <a:lnSpc>
                <a:spcPts val="3660"/>
              </a:lnSpc>
              <a:spcBef>
                <a:spcPts val="1270"/>
              </a:spcBef>
              <a:tabLst>
                <a:tab pos="5247640" algn="l"/>
              </a:tabLst>
            </a:pPr>
            <a:r>
              <a:rPr sz="3100" b="1" dirty="0">
                <a:latin typeface="Helvetica"/>
                <a:cs typeface="Helvetica"/>
              </a:rPr>
              <a:t>Flavoured</a:t>
            </a:r>
            <a:r>
              <a:rPr sz="3100" b="1" spc="155" dirty="0">
                <a:latin typeface="Helvetica"/>
                <a:cs typeface="Helvetica"/>
              </a:rPr>
              <a:t> </a:t>
            </a:r>
            <a:r>
              <a:rPr sz="3100" b="1" spc="-10" dirty="0">
                <a:latin typeface="Helvetica"/>
                <a:cs typeface="Helvetica"/>
              </a:rPr>
              <a:t>Shots</a:t>
            </a:r>
            <a:r>
              <a:rPr sz="3100" b="1" dirty="0">
                <a:latin typeface="Helvetica"/>
                <a:cs typeface="Helvetica"/>
              </a:rPr>
              <a:t>	</a:t>
            </a:r>
            <a:r>
              <a:rPr sz="3100" b="1" spc="-10" dirty="0">
                <a:latin typeface="Helvetica"/>
                <a:cs typeface="Helvetica"/>
              </a:rPr>
              <a:t>$1.0</a:t>
            </a:r>
            <a:r>
              <a:rPr lang="en-AU" sz="3100" b="1" spc="-10" dirty="0">
                <a:latin typeface="Helvetica"/>
                <a:cs typeface="Helvetica"/>
              </a:rPr>
              <a:t>0</a:t>
            </a:r>
            <a:endParaRPr sz="3100" dirty="0">
              <a:latin typeface="Helvetica"/>
              <a:cs typeface="Helvetica"/>
            </a:endParaRPr>
          </a:p>
          <a:p>
            <a:pPr marL="12700">
              <a:lnSpc>
                <a:spcPts val="3300"/>
              </a:lnSpc>
            </a:pPr>
            <a:r>
              <a:rPr sz="2800" dirty="0">
                <a:latin typeface="Helvetica-Light"/>
                <a:cs typeface="Helvetica-Light"/>
              </a:rPr>
              <a:t>Caramel, Hazelnut, </a:t>
            </a:r>
            <a:r>
              <a:rPr sz="2800" spc="-10" dirty="0">
                <a:latin typeface="Helvetica-Light"/>
                <a:cs typeface="Helvetica-Light"/>
              </a:rPr>
              <a:t>Vanilla</a:t>
            </a:r>
            <a:endParaRPr sz="2800" dirty="0">
              <a:latin typeface="Helvetica-Light"/>
              <a:cs typeface="Helvetica-Light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623687"/>
              </p:ext>
            </p:extLst>
          </p:nvPr>
        </p:nvGraphicFramePr>
        <p:xfrm>
          <a:off x="1264746" y="2857193"/>
          <a:ext cx="17652997" cy="8578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74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6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3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79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9259">
                <a:tc>
                  <a:txBody>
                    <a:bodyPr/>
                    <a:lstStyle/>
                    <a:p>
                      <a:pPr marL="31750">
                        <a:lnSpc>
                          <a:spcPts val="3050"/>
                        </a:lnSpc>
                      </a:pPr>
                      <a:r>
                        <a:rPr sz="2800" dirty="0">
                          <a:latin typeface="Helvetica-Light"/>
                          <a:cs typeface="Helvetica-Light"/>
                        </a:rPr>
                        <a:t>Cappuccino, Flat White, Latte, Long </a:t>
                      </a:r>
                      <a:r>
                        <a:rPr sz="2800" spc="-10" dirty="0">
                          <a:latin typeface="Helvetica-Light"/>
                          <a:cs typeface="Helvetica-Light"/>
                        </a:rPr>
                        <a:t>Black</a:t>
                      </a:r>
                      <a:endParaRPr sz="2800">
                        <a:latin typeface="Helvetica-Light"/>
                        <a:cs typeface="Helvetica-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52855">
                        <a:lnSpc>
                          <a:spcPts val="3030"/>
                        </a:lnSpc>
                      </a:pPr>
                      <a:r>
                        <a:rPr sz="3100" b="1" dirty="0">
                          <a:latin typeface="Helvetica"/>
                          <a:cs typeface="Helvetica"/>
                        </a:rPr>
                        <a:t>Iced</a:t>
                      </a:r>
                      <a:r>
                        <a:rPr sz="3100" b="1" spc="75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sz="3100" b="1" dirty="0">
                          <a:latin typeface="Helvetica"/>
                          <a:cs typeface="Helvetica"/>
                        </a:rPr>
                        <a:t>Long</a:t>
                      </a:r>
                      <a:r>
                        <a:rPr sz="3100" b="1" spc="80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sz="3100" b="1" spc="-10" dirty="0">
                          <a:latin typeface="Helvetica"/>
                          <a:cs typeface="Helvetica"/>
                        </a:rPr>
                        <a:t>Black</a:t>
                      </a:r>
                      <a:r>
                        <a:rPr lang="en-AU" sz="3100" b="1" spc="-10" dirty="0">
                          <a:latin typeface="Helvetica"/>
                          <a:cs typeface="Helvetica"/>
                        </a:rPr>
                        <a:t>       </a:t>
                      </a:r>
                      <a:endParaRPr sz="31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5270" algn="r">
                        <a:lnSpc>
                          <a:spcPts val="3030"/>
                        </a:lnSpc>
                      </a:pPr>
                      <a:r>
                        <a:rPr lang="en-AU" sz="2800" b="1" spc="-25" dirty="0" err="1">
                          <a:latin typeface="Helvetica"/>
                          <a:cs typeface="Helvetica"/>
                        </a:rPr>
                        <a:t>Lrg</a:t>
                      </a:r>
                      <a:endParaRPr sz="28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3030"/>
                        </a:lnSpc>
                      </a:pPr>
                      <a:r>
                        <a:rPr sz="3100" b="1" spc="-10" dirty="0">
                          <a:latin typeface="Helvetica"/>
                          <a:cs typeface="Helvetica"/>
                        </a:rPr>
                        <a:t>$</a:t>
                      </a:r>
                      <a:r>
                        <a:rPr lang="en-US" sz="3100" b="1" spc="-10" dirty="0">
                          <a:latin typeface="Helvetica"/>
                          <a:cs typeface="Helvetica"/>
                        </a:rPr>
                        <a:t>6.90</a:t>
                      </a:r>
                      <a:endParaRPr sz="31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31750">
                        <a:lnSpc>
                          <a:spcPts val="2965"/>
                        </a:lnSpc>
                      </a:pPr>
                      <a:r>
                        <a:rPr sz="2800" dirty="0">
                          <a:latin typeface="Helvetica-Light"/>
                          <a:cs typeface="Helvetica-Light"/>
                        </a:rPr>
                        <a:t>Mocha, Chai Latte, Hot </a:t>
                      </a:r>
                      <a:r>
                        <a:rPr sz="2800" spc="-10" dirty="0">
                          <a:latin typeface="Helvetica-Light"/>
                          <a:cs typeface="Helvetica-Light"/>
                        </a:rPr>
                        <a:t>Chocolate</a:t>
                      </a:r>
                      <a:r>
                        <a:rPr lang="en-AU" sz="2800" spc="-10" dirty="0">
                          <a:latin typeface="Helvetica-Light"/>
                          <a:cs typeface="Helvetica-Light"/>
                        </a:rPr>
                        <a:t>, Dirty Chai</a:t>
                      </a:r>
                      <a:endParaRPr sz="2800" dirty="0">
                        <a:latin typeface="Helvetica-Light"/>
                        <a:cs typeface="Helvetica-Ligh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52855">
                        <a:lnSpc>
                          <a:spcPts val="3279"/>
                        </a:lnSpc>
                      </a:pPr>
                      <a:r>
                        <a:rPr sz="3100" b="1" dirty="0">
                          <a:latin typeface="Helvetica"/>
                          <a:cs typeface="Helvetica"/>
                        </a:rPr>
                        <a:t>Iced</a:t>
                      </a:r>
                      <a:r>
                        <a:rPr sz="3100" b="1" spc="70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sz="3100" b="1" spc="-20" dirty="0">
                          <a:latin typeface="Helvetica"/>
                          <a:cs typeface="Helvetica"/>
                        </a:rPr>
                        <a:t>Latte</a:t>
                      </a:r>
                      <a:endParaRPr sz="31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5270" algn="r">
                        <a:lnSpc>
                          <a:spcPts val="3279"/>
                        </a:lnSpc>
                      </a:pPr>
                      <a:r>
                        <a:rPr lang="en-AU" sz="2800" b="1" spc="-25" dirty="0" err="1">
                          <a:latin typeface="Helvetica"/>
                          <a:cs typeface="Helvetica"/>
                        </a:rPr>
                        <a:t>Lrg</a:t>
                      </a:r>
                      <a:endParaRPr sz="28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3279"/>
                        </a:lnSpc>
                      </a:pPr>
                      <a:r>
                        <a:rPr sz="3100" b="1" spc="-10" dirty="0">
                          <a:latin typeface="Helvetica"/>
                          <a:cs typeface="Helvetica"/>
                        </a:rPr>
                        <a:t>$</a:t>
                      </a:r>
                      <a:r>
                        <a:rPr lang="en-AU" sz="3100" b="1" spc="-10" dirty="0">
                          <a:latin typeface="Helvetica"/>
                          <a:cs typeface="Helvetica"/>
                        </a:rPr>
                        <a:t>6</a:t>
                      </a:r>
                      <a:r>
                        <a:rPr sz="3100" b="1" spc="-10" dirty="0">
                          <a:latin typeface="Helvetica"/>
                          <a:cs typeface="Helvetica"/>
                        </a:rPr>
                        <a:t>.</a:t>
                      </a:r>
                      <a:r>
                        <a:rPr lang="en-AU" sz="3100" b="1" spc="-10" dirty="0">
                          <a:latin typeface="Helvetica"/>
                          <a:cs typeface="Helvetica"/>
                        </a:rPr>
                        <a:t>90</a:t>
                      </a:r>
                      <a:endParaRPr sz="31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object 15"/>
          <p:cNvSpPr txBox="1"/>
          <p:nvPr/>
        </p:nvSpPr>
        <p:spPr>
          <a:xfrm>
            <a:off x="11004735" y="3672416"/>
            <a:ext cx="4297322" cy="100348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>
              <a:lnSpc>
                <a:spcPts val="3629"/>
              </a:lnSpc>
              <a:spcBef>
                <a:spcPts val="325"/>
              </a:spcBef>
              <a:tabLst>
                <a:tab pos="2619375" algn="l"/>
              </a:tabLst>
            </a:pPr>
            <a:r>
              <a:rPr sz="3100" b="1" dirty="0">
                <a:latin typeface="Helvetica"/>
                <a:cs typeface="Helvetica"/>
              </a:rPr>
              <a:t>Iced</a:t>
            </a:r>
            <a:r>
              <a:rPr sz="3100" b="1" spc="75" dirty="0">
                <a:latin typeface="Helvetica"/>
                <a:cs typeface="Helvetica"/>
              </a:rPr>
              <a:t> </a:t>
            </a:r>
            <a:r>
              <a:rPr sz="3100" b="1" dirty="0">
                <a:latin typeface="Helvetica"/>
                <a:cs typeface="Helvetica"/>
              </a:rPr>
              <a:t>Coffee</a:t>
            </a:r>
            <a:r>
              <a:rPr sz="3100" b="1" spc="70" dirty="0">
                <a:latin typeface="Helvetica"/>
                <a:cs typeface="Helvetica"/>
              </a:rPr>
              <a:t> </a:t>
            </a:r>
            <a:r>
              <a:rPr sz="3100" b="1" spc="-10" dirty="0">
                <a:latin typeface="Helvetica"/>
                <a:cs typeface="Helvetica"/>
              </a:rPr>
              <a:t>Frappe </a:t>
            </a:r>
            <a:endParaRPr lang="en-US" sz="3100" b="1" spc="-10" dirty="0">
              <a:latin typeface="Helvetica"/>
              <a:cs typeface="Helvetica"/>
            </a:endParaRPr>
          </a:p>
          <a:p>
            <a:pPr marL="12700" marR="5080">
              <a:lnSpc>
                <a:spcPts val="3629"/>
              </a:lnSpc>
              <a:spcBef>
                <a:spcPts val="325"/>
              </a:spcBef>
              <a:tabLst>
                <a:tab pos="2619375" algn="l"/>
              </a:tabLst>
            </a:pPr>
            <a:r>
              <a:rPr lang="en-US" sz="3100" b="1" spc="-10" dirty="0">
                <a:latin typeface="Helvetica"/>
                <a:cs typeface="Helvetica"/>
              </a:rPr>
              <a:t>Milkshakes</a:t>
            </a:r>
            <a:r>
              <a:rPr sz="3100" b="1" dirty="0">
                <a:latin typeface="Helvetica"/>
                <a:cs typeface="Helvetica"/>
              </a:rPr>
              <a:t>	</a:t>
            </a:r>
            <a:r>
              <a:rPr lang="en-AU" sz="3100" b="1" dirty="0">
                <a:latin typeface="Helvetica"/>
                <a:cs typeface="Helvetica"/>
              </a:rPr>
              <a:t>      </a:t>
            </a:r>
            <a:r>
              <a:rPr sz="2800" b="1" spc="-25" dirty="0">
                <a:latin typeface="Helvetica"/>
                <a:cs typeface="Helvetica"/>
              </a:rPr>
              <a:t>Reg</a:t>
            </a:r>
            <a:endParaRPr sz="2800" dirty="0">
              <a:latin typeface="Helvetica"/>
              <a:cs typeface="Helvetic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091372" y="3746372"/>
            <a:ext cx="3843757" cy="9528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3675"/>
              </a:lnSpc>
              <a:spcBef>
                <a:spcPts val="130"/>
              </a:spcBef>
              <a:tabLst>
                <a:tab pos="1290320" algn="l"/>
              </a:tabLst>
            </a:pPr>
            <a:r>
              <a:rPr lang="en-AU" sz="3100" b="1" spc="-25" dirty="0">
                <a:latin typeface="Helvetica"/>
                <a:cs typeface="Helvetica"/>
              </a:rPr>
              <a:t>               </a:t>
            </a:r>
            <a:r>
              <a:rPr lang="en-US" sz="3100" b="1" spc="-25" dirty="0">
                <a:latin typeface="Helvetica"/>
                <a:cs typeface="Helvetica"/>
              </a:rPr>
              <a:t>           </a:t>
            </a:r>
            <a:r>
              <a:rPr sz="3100" b="1" spc="-10" dirty="0">
                <a:latin typeface="Helvetica"/>
                <a:cs typeface="Helvetica"/>
              </a:rPr>
              <a:t>$</a:t>
            </a:r>
            <a:r>
              <a:rPr lang="en-US" sz="3100" b="1" spc="-10" dirty="0">
                <a:latin typeface="Helvetica"/>
                <a:cs typeface="Helvetica"/>
              </a:rPr>
              <a:t>8.90</a:t>
            </a:r>
            <a:endParaRPr sz="3100" dirty="0">
              <a:latin typeface="Helvetica"/>
              <a:cs typeface="Helvetica"/>
            </a:endParaRPr>
          </a:p>
          <a:p>
            <a:pPr marL="12700">
              <a:lnSpc>
                <a:spcPts val="3629"/>
              </a:lnSpc>
            </a:pPr>
            <a:r>
              <a:rPr lang="en-AU" sz="3100" b="1" spc="-10" dirty="0">
                <a:latin typeface="Helvetica"/>
                <a:cs typeface="Helvetica"/>
              </a:rPr>
              <a:t> </a:t>
            </a:r>
            <a:r>
              <a:rPr sz="2800" b="1" spc="-10" dirty="0">
                <a:latin typeface="Helvetica"/>
                <a:cs typeface="Helvetica"/>
              </a:rPr>
              <a:t>$6.</a:t>
            </a:r>
            <a:r>
              <a:rPr lang="en-AU" sz="2800" b="1" spc="-10" dirty="0">
                <a:latin typeface="Helvetica"/>
                <a:cs typeface="Helvetica"/>
              </a:rPr>
              <a:t>90 </a:t>
            </a:r>
            <a:r>
              <a:rPr lang="en-AU" sz="3100" b="1" spc="-10" dirty="0">
                <a:latin typeface="Helvetica"/>
                <a:cs typeface="Helvetica"/>
              </a:rPr>
              <a:t>    </a:t>
            </a:r>
            <a:r>
              <a:rPr sz="3100" b="1" spc="-25" dirty="0" err="1">
                <a:latin typeface="Helvetica"/>
                <a:cs typeface="Helvetica"/>
              </a:rPr>
              <a:t>L</a:t>
            </a:r>
            <a:r>
              <a:rPr lang="en-US" sz="3100" b="1" spc="-25" dirty="0" err="1">
                <a:latin typeface="Helvetica"/>
                <a:cs typeface="Helvetica"/>
              </a:rPr>
              <a:t>rg</a:t>
            </a:r>
            <a:r>
              <a:rPr lang="en-AU" sz="3100" b="1" spc="-25" dirty="0">
                <a:latin typeface="Helvetica"/>
                <a:cs typeface="Helvetica"/>
              </a:rPr>
              <a:t> </a:t>
            </a:r>
            <a:endParaRPr sz="3100" dirty="0">
              <a:latin typeface="Helvetica"/>
              <a:cs typeface="Helvetic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896666" y="4190756"/>
            <a:ext cx="102108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b="1" spc="-10" dirty="0">
                <a:latin typeface="Helvetica"/>
                <a:cs typeface="Helvetica"/>
              </a:rPr>
              <a:t>$</a:t>
            </a:r>
            <a:r>
              <a:rPr lang="en-US" sz="3100" b="1" spc="-10" dirty="0">
                <a:latin typeface="Helvetica"/>
                <a:cs typeface="Helvetica"/>
              </a:rPr>
              <a:t>7.90</a:t>
            </a:r>
            <a:endParaRPr sz="3100" dirty="0">
              <a:latin typeface="Helvetica"/>
              <a:cs typeface="Helvetic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271250" y="4730840"/>
            <a:ext cx="681192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Helvetica-Light"/>
                <a:cs typeface="Helvetica-Light"/>
              </a:rPr>
              <a:t>Chocolate, Strawberry, Caramel</a:t>
            </a:r>
            <a:r>
              <a:rPr lang="en-AU" sz="2800" dirty="0">
                <a:latin typeface="Helvetica-Light"/>
                <a:cs typeface="Helvetica-Light"/>
              </a:rPr>
              <a:t> or</a:t>
            </a:r>
            <a:r>
              <a:rPr sz="2800" dirty="0">
                <a:latin typeface="Helvetica-Light"/>
                <a:cs typeface="Helvetica-Light"/>
              </a:rPr>
              <a:t> </a:t>
            </a:r>
            <a:r>
              <a:rPr sz="2800" spc="-10" dirty="0">
                <a:latin typeface="Helvetica-Light"/>
                <a:cs typeface="Helvetica-Light"/>
              </a:rPr>
              <a:t>Vanilla</a:t>
            </a:r>
            <a:endParaRPr sz="2800" dirty="0">
              <a:latin typeface="Helvetica-Light"/>
              <a:cs typeface="Helvetica-Light"/>
            </a:endParaRPr>
          </a:p>
        </p:txBody>
      </p:sp>
      <p:pic>
        <p:nvPicPr>
          <p:cNvPr id="13" name="Picture 12" descr="A close up of a bottle&#10;&#10;Description automatically generated">
            <a:extLst>
              <a:ext uri="{FF2B5EF4-FFF2-40B4-BE49-F238E27FC236}">
                <a16:creationId xmlns:a16="http://schemas.microsoft.com/office/drawing/2014/main" id="{2525AA00-1767-F65C-F9EF-73BBBDE44E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382" y="5159488"/>
            <a:ext cx="1618468" cy="48429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726F84-3367-7085-13F4-C53462D2D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386" y="5326031"/>
            <a:ext cx="2054349" cy="4892980"/>
          </a:xfrm>
          <a:prstGeom prst="rect">
            <a:avLst/>
          </a:prstGeom>
        </p:spPr>
      </p:pic>
      <p:pic>
        <p:nvPicPr>
          <p:cNvPr id="20" name="Picture 19" descr="A coffee cup with a lid&#10;&#10;Description automatically generated">
            <a:extLst>
              <a:ext uri="{FF2B5EF4-FFF2-40B4-BE49-F238E27FC236}">
                <a16:creationId xmlns:a16="http://schemas.microsoft.com/office/drawing/2014/main" id="{C5CA5135-4880-21D8-D6F9-FDF49536B1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616" y="7288899"/>
            <a:ext cx="2570961" cy="2713544"/>
          </a:xfrm>
          <a:prstGeom prst="rect">
            <a:avLst/>
          </a:prstGeom>
        </p:spPr>
      </p:pic>
      <p:pic>
        <p:nvPicPr>
          <p:cNvPr id="19" name="Picture 18" descr="A black and pink logo&#10;&#10;Description automatically generated with medium confidence">
            <a:extLst>
              <a:ext uri="{FF2B5EF4-FFF2-40B4-BE49-F238E27FC236}">
                <a16:creationId xmlns:a16="http://schemas.microsoft.com/office/drawing/2014/main" id="{9FFDE542-7EEC-CB0D-C6B4-03D4353DEB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9270500"/>
            <a:ext cx="2900983" cy="12076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8425BA-AC1F-1A2C-F1C0-E71CD05BAE45}"/>
              </a:ext>
            </a:extLst>
          </p:cNvPr>
          <p:cNvSpPr txBox="1"/>
          <p:nvPr/>
        </p:nvSpPr>
        <p:spPr>
          <a:xfrm>
            <a:off x="14349182" y="2761885"/>
            <a:ext cx="2217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Reg    $5.90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2EF787-A9E7-AE24-6BE4-44564830B160}"/>
              </a:ext>
            </a:extLst>
          </p:cNvPr>
          <p:cNvSpPr txBox="1"/>
          <p:nvPr/>
        </p:nvSpPr>
        <p:spPr>
          <a:xfrm>
            <a:off x="14349181" y="3259496"/>
            <a:ext cx="22176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Reg    $5.90</a:t>
            </a:r>
          </a:p>
          <a:p>
            <a:endParaRPr lang="en-A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5643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5711357" y="2130424"/>
            <a:ext cx="3352800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A29680"/>
                </a:solidFill>
                <a:latin typeface="Helvetica CE"/>
                <a:cs typeface="Helvetica CE"/>
              </a:rPr>
              <a:t>(11am</a:t>
            </a:r>
            <a:r>
              <a:rPr sz="3300" b="1" spc="-70" dirty="0">
                <a:solidFill>
                  <a:srgbClr val="A29680"/>
                </a:solidFill>
                <a:latin typeface="Helvetica CE"/>
                <a:cs typeface="Helvetica CE"/>
              </a:rPr>
              <a:t> </a:t>
            </a:r>
            <a:r>
              <a:rPr sz="3300" b="1" dirty="0">
                <a:solidFill>
                  <a:srgbClr val="A29680"/>
                </a:solidFill>
                <a:latin typeface="Helvetica CE"/>
                <a:cs typeface="Helvetica CE"/>
              </a:rPr>
              <a:t>to</a:t>
            </a:r>
            <a:r>
              <a:rPr lang="en-AU" sz="3300" b="1" dirty="0">
                <a:solidFill>
                  <a:srgbClr val="A29680"/>
                </a:solidFill>
                <a:latin typeface="Helvetica CE"/>
                <a:cs typeface="Helvetica CE"/>
              </a:rPr>
              <a:t> 2pm)</a:t>
            </a:r>
            <a:r>
              <a:rPr sz="3300" b="1" spc="-70" dirty="0">
                <a:solidFill>
                  <a:srgbClr val="A29680"/>
                </a:solidFill>
                <a:latin typeface="Helvetica CE"/>
                <a:cs typeface="Helvetica CE"/>
              </a:rPr>
              <a:t> </a:t>
            </a:r>
            <a:endParaRPr sz="3300" dirty="0">
              <a:latin typeface="Helvetica CE"/>
              <a:cs typeface="Helvetica CE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64747" y="2167144"/>
            <a:ext cx="4225290" cy="1782445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ts val="6509"/>
              </a:lnSpc>
              <a:spcBef>
                <a:spcPts val="990"/>
              </a:spcBef>
            </a:pPr>
            <a:r>
              <a:rPr dirty="0"/>
              <a:t>Any</a:t>
            </a:r>
            <a:r>
              <a:rPr spc="-135" dirty="0"/>
              <a:t> </a:t>
            </a:r>
            <a:r>
              <a:rPr spc="-10" dirty="0"/>
              <a:t>Burger </a:t>
            </a:r>
            <a:r>
              <a:rPr dirty="0"/>
              <a:t>with </a:t>
            </a:r>
            <a:r>
              <a:rPr spc="-10" dirty="0"/>
              <a:t>Chips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64747" y="3733471"/>
            <a:ext cx="5144135" cy="2734082"/>
          </a:xfrm>
          <a:prstGeom prst="rect">
            <a:avLst/>
          </a:prstGeom>
        </p:spPr>
        <p:txBody>
          <a:bodyPr vert="horz" wrap="square" lIns="0" tIns="177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0"/>
              </a:spcBef>
            </a:pPr>
            <a:r>
              <a:rPr sz="3100" b="1" dirty="0">
                <a:solidFill>
                  <a:srgbClr val="FFFFFF"/>
                </a:solidFill>
                <a:latin typeface="Helvetica CE"/>
                <a:cs typeface="Helvetica CE"/>
              </a:rPr>
              <a:t>&amp;</a:t>
            </a:r>
            <a:r>
              <a:rPr sz="3100" b="1" spc="105" dirty="0">
                <a:solidFill>
                  <a:srgbClr val="FFFFFF"/>
                </a:solidFill>
                <a:latin typeface="Helvetica CE"/>
                <a:cs typeface="Helvetica CE"/>
              </a:rPr>
              <a:t> </a:t>
            </a:r>
            <a:r>
              <a:rPr sz="3100" b="1" dirty="0">
                <a:solidFill>
                  <a:srgbClr val="FFFFFF"/>
                </a:solidFill>
                <a:latin typeface="Helvetica CE"/>
                <a:cs typeface="Helvetica CE"/>
              </a:rPr>
              <a:t>600mL</a:t>
            </a:r>
            <a:r>
              <a:rPr sz="3100" b="1" spc="-175" dirty="0">
                <a:solidFill>
                  <a:srgbClr val="FFFFFF"/>
                </a:solidFill>
                <a:latin typeface="Helvetica CE"/>
                <a:cs typeface="Helvetica CE"/>
              </a:rPr>
              <a:t> </a:t>
            </a:r>
            <a:r>
              <a:rPr lang="en-AU" sz="3100" b="1" spc="-175" dirty="0">
                <a:solidFill>
                  <a:srgbClr val="FFFFFF"/>
                </a:solidFill>
                <a:latin typeface="Helvetica CE"/>
                <a:cs typeface="Helvetica CE"/>
              </a:rPr>
              <a:t>Soft Drink </a:t>
            </a:r>
            <a:r>
              <a:rPr sz="3100" b="1" spc="-10" dirty="0">
                <a:solidFill>
                  <a:srgbClr val="FFFFFF"/>
                </a:solidFill>
                <a:latin typeface="Helvetica CE"/>
                <a:cs typeface="Helvetica CE"/>
              </a:rPr>
              <a:t>Variety</a:t>
            </a:r>
            <a:endParaRPr lang="en-AU" sz="3100" b="1" spc="-10" dirty="0">
              <a:solidFill>
                <a:srgbClr val="FFFFFF"/>
              </a:solidFill>
              <a:latin typeface="Helvetica CE"/>
              <a:cs typeface="Helvetica CE"/>
            </a:endParaRPr>
          </a:p>
          <a:p>
            <a:pPr marL="12700">
              <a:lnSpc>
                <a:spcPct val="100000"/>
              </a:lnSpc>
              <a:spcBef>
                <a:spcPts val="1400"/>
              </a:spcBef>
            </a:pPr>
            <a:r>
              <a:rPr lang="en-AU" sz="3100" b="1" spc="-10" dirty="0">
                <a:solidFill>
                  <a:srgbClr val="FFFFFF"/>
                </a:solidFill>
                <a:latin typeface="Helvetica CE"/>
                <a:cs typeface="Helvetica CE"/>
              </a:rPr>
              <a:t>OR Any Water Variety</a:t>
            </a:r>
            <a:endParaRPr sz="3100" dirty="0">
              <a:latin typeface="Helvetica CE"/>
              <a:cs typeface="Helvetica CE"/>
            </a:endParaRPr>
          </a:p>
          <a:p>
            <a:pPr marL="12700">
              <a:lnSpc>
                <a:spcPct val="100000"/>
              </a:lnSpc>
              <a:spcBef>
                <a:spcPts val="2845"/>
              </a:spcBef>
            </a:pPr>
            <a:r>
              <a:rPr sz="6900" b="1" spc="-10" dirty="0">
                <a:solidFill>
                  <a:srgbClr val="FFFFFF"/>
                </a:solidFill>
                <a:latin typeface="Helvetica CE"/>
                <a:cs typeface="Helvetica CE"/>
              </a:rPr>
              <a:t>$2</a:t>
            </a:r>
            <a:r>
              <a:rPr lang="en-AU" sz="6900" b="1" spc="-10" dirty="0">
                <a:solidFill>
                  <a:srgbClr val="FFFFFF"/>
                </a:solidFill>
                <a:latin typeface="Helvetica CE"/>
                <a:cs typeface="Helvetica CE"/>
              </a:rPr>
              <a:t>4.50</a:t>
            </a:r>
            <a:endParaRPr sz="6900" dirty="0">
              <a:latin typeface="Helvetica CE"/>
              <a:cs typeface="Helvetica C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64569" y="2334914"/>
            <a:ext cx="5918580" cy="47378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4540"/>
              </a:lnSpc>
              <a:spcBef>
                <a:spcPts val="125"/>
              </a:spcBef>
            </a:pPr>
            <a:r>
              <a:rPr sz="3850" b="1" spc="-10" dirty="0">
                <a:solidFill>
                  <a:srgbClr val="669145"/>
                </a:solidFill>
                <a:latin typeface="Helvetica CE"/>
                <a:cs typeface="Helvetica CE"/>
              </a:rPr>
              <a:t>BURGERS</a:t>
            </a:r>
            <a:endParaRPr sz="3850" dirty="0">
              <a:latin typeface="Helvetica CE"/>
              <a:cs typeface="Helvetica CE"/>
            </a:endParaRPr>
          </a:p>
          <a:p>
            <a:pPr marL="12700">
              <a:lnSpc>
                <a:spcPts val="3504"/>
              </a:lnSpc>
            </a:pPr>
            <a:r>
              <a:rPr lang="en-AU" sz="2800" b="1" dirty="0">
                <a:latin typeface="Helvetica"/>
                <a:cs typeface="Helvetica"/>
              </a:rPr>
              <a:t>Beef</a:t>
            </a:r>
            <a:r>
              <a:rPr lang="en-AU" sz="2800" b="1" spc="55" dirty="0">
                <a:latin typeface="Helvetica"/>
                <a:cs typeface="Helvetica"/>
              </a:rPr>
              <a:t> </a:t>
            </a:r>
            <a:r>
              <a:rPr lang="en-AU" sz="2800" b="1" spc="-10" dirty="0">
                <a:latin typeface="Helvetica"/>
                <a:cs typeface="Helvetica"/>
              </a:rPr>
              <a:t>Burger</a:t>
            </a:r>
            <a:r>
              <a:rPr sz="2800" b="1" spc="-10" dirty="0">
                <a:latin typeface="Helvetica"/>
                <a:cs typeface="Helvetica"/>
              </a:rPr>
              <a:t>*</a:t>
            </a:r>
            <a:endParaRPr sz="2800" dirty="0">
              <a:latin typeface="Helvetica"/>
              <a:cs typeface="Helvetica"/>
            </a:endParaRPr>
          </a:p>
          <a:p>
            <a:pPr marL="12700" marR="1196340">
              <a:lnSpc>
                <a:spcPts val="2800"/>
              </a:lnSpc>
              <a:spcBef>
                <a:spcPts val="75"/>
              </a:spcBef>
            </a:pPr>
            <a:r>
              <a:rPr sz="2400" dirty="0">
                <a:latin typeface="HelveticaNeue-Medium"/>
                <a:cs typeface="Helvetica"/>
              </a:rPr>
              <a:t>With</a:t>
            </a:r>
            <a:r>
              <a:rPr sz="2400" spc="-35" dirty="0">
                <a:latin typeface="HelveticaNeue-Medium"/>
                <a:cs typeface="Helvetica"/>
              </a:rPr>
              <a:t> </a:t>
            </a:r>
            <a:r>
              <a:rPr lang="en-AU" sz="2400" spc="-35" dirty="0">
                <a:latin typeface="HelveticaNeue-Medium"/>
                <a:cs typeface="Helvetica"/>
              </a:rPr>
              <a:t>Signature Burger Sauce</a:t>
            </a:r>
            <a:r>
              <a:rPr lang="en-AU" sz="2800" spc="-35" dirty="0">
                <a:latin typeface="HelveticaNeue-Medium"/>
                <a:cs typeface="Helvetica"/>
              </a:rPr>
              <a:t> </a:t>
            </a:r>
          </a:p>
          <a:p>
            <a:pPr marL="12700" marR="1196340">
              <a:lnSpc>
                <a:spcPts val="2800"/>
              </a:lnSpc>
              <a:spcBef>
                <a:spcPts val="75"/>
              </a:spcBef>
            </a:pPr>
            <a:r>
              <a:rPr lang="en-AU" sz="2000" b="1" spc="-20" dirty="0">
                <a:solidFill>
                  <a:srgbClr val="6E963B"/>
                </a:solidFill>
                <a:latin typeface="Helvetica"/>
                <a:cs typeface="Helvetica"/>
              </a:rPr>
              <a:t>(GFO)  Bacon  + $3.50</a:t>
            </a:r>
            <a:endParaRPr lang="en-AU" sz="2000" dirty="0">
              <a:latin typeface="Helvetica"/>
              <a:cs typeface="Helvetica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lang="en-AU" sz="2800" b="1" spc="-10" dirty="0">
                <a:latin typeface="Helvetica"/>
                <a:cs typeface="Helvetica"/>
              </a:rPr>
              <a:t>Chicken Schnitzel Burger</a:t>
            </a:r>
            <a:endParaRPr lang="en-AU" sz="2800" dirty="0">
              <a:latin typeface="Helvetica"/>
              <a:cs typeface="Helvetica"/>
            </a:endParaRPr>
          </a:p>
          <a:p>
            <a:pPr marL="12700">
              <a:spcBef>
                <a:spcPts val="60"/>
              </a:spcBef>
            </a:pPr>
            <a:r>
              <a:rPr lang="de-DE" sz="2400" dirty="0">
                <a:latin typeface="HelveticaNeue-Medium"/>
                <a:cs typeface="Helvetica"/>
              </a:rPr>
              <a:t>With Fresh herb mayo</a:t>
            </a:r>
            <a:r>
              <a:rPr lang="de-DE" sz="2800" dirty="0">
                <a:latin typeface="HelveticaNeue-Medium"/>
                <a:cs typeface="Helvetica"/>
              </a:rPr>
              <a:t>. </a:t>
            </a:r>
            <a:r>
              <a:rPr lang="en-AU" sz="2000" b="1" spc="-20" dirty="0">
                <a:solidFill>
                  <a:srgbClr val="6E963B"/>
                </a:solidFill>
                <a:latin typeface="Helvetica"/>
                <a:cs typeface="Helvetica"/>
              </a:rPr>
              <a:t>Bacon  + $3.50</a:t>
            </a:r>
            <a:endParaRPr lang="de-DE" sz="2000" dirty="0">
              <a:latin typeface="HelveticaNeue-Medium"/>
              <a:cs typeface="Helvetica"/>
            </a:endParaRPr>
          </a:p>
          <a:p>
            <a:pPr marL="12700">
              <a:lnSpc>
                <a:spcPts val="3585"/>
              </a:lnSpc>
              <a:spcBef>
                <a:spcPts val="120"/>
              </a:spcBef>
            </a:pPr>
            <a:r>
              <a:rPr lang="en-AU" sz="2800" b="1" spc="-10" dirty="0">
                <a:latin typeface="Helvetica"/>
                <a:cs typeface="Helvetica"/>
              </a:rPr>
              <a:t>Steak Sandwich*                      </a:t>
            </a:r>
            <a:endParaRPr sz="2800" dirty="0">
              <a:latin typeface="Helvetica"/>
              <a:cs typeface="Helvetica"/>
            </a:endParaRPr>
          </a:p>
          <a:p>
            <a:pPr marL="12700" marR="1196340" lvl="0" indent="0" defTabSz="914400" eaLnBrk="1" fontAlgn="auto" latinLnBrk="0" hangingPunct="1">
              <a:lnSpc>
                <a:spcPts val="28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2400" dirty="0">
                <a:latin typeface="HelveticaNeue-Medium"/>
                <a:cs typeface="HelveticaNeue-Medium"/>
              </a:rPr>
              <a:t>With</a:t>
            </a:r>
            <a:r>
              <a:rPr lang="en-AU" sz="2400" spc="5" dirty="0">
                <a:latin typeface="HelveticaNeue-Medium"/>
                <a:cs typeface="HelveticaNeue-Medium"/>
              </a:rPr>
              <a:t> Scotch fillet, Tasty Cheese,</a:t>
            </a:r>
            <a:r>
              <a:rPr sz="2400" spc="5" dirty="0">
                <a:latin typeface="HelveticaNeue-Medium"/>
                <a:cs typeface="HelveticaNeue-Medium"/>
              </a:rPr>
              <a:t> </a:t>
            </a:r>
            <a:r>
              <a:rPr sz="2400" dirty="0">
                <a:latin typeface="HelveticaNeue-Medium"/>
                <a:cs typeface="HelveticaNeue-Medium"/>
              </a:rPr>
              <a:t>BBQ</a:t>
            </a:r>
            <a:r>
              <a:rPr sz="2400" spc="-5" dirty="0">
                <a:latin typeface="HelveticaNeue-Medium"/>
                <a:cs typeface="HelveticaNeue-Medium"/>
              </a:rPr>
              <a:t> </a:t>
            </a:r>
            <a:r>
              <a:rPr sz="2400" dirty="0">
                <a:latin typeface="HelveticaNeue-Medium"/>
                <a:cs typeface="HelveticaNeue-Medium"/>
              </a:rPr>
              <a:t>Sauce</a:t>
            </a:r>
            <a:endParaRPr lang="en-US" sz="2400" spc="5" dirty="0">
              <a:latin typeface="HelveticaNeue-Medium"/>
              <a:cs typeface="HelveticaNeue-Medium"/>
            </a:endParaRPr>
          </a:p>
          <a:p>
            <a:pPr marL="12700" marR="1196340" lvl="0" indent="0" defTabSz="914400" eaLnBrk="1" fontAlgn="auto" latinLnBrk="0" hangingPunct="1">
              <a:lnSpc>
                <a:spcPts val="28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-20" dirty="0">
                <a:solidFill>
                  <a:srgbClr val="6E963B"/>
                </a:solidFill>
                <a:latin typeface="Helvetica"/>
                <a:cs typeface="Helvetica"/>
              </a:rPr>
              <a:t>(GFO) Bacon  + $3.50</a:t>
            </a:r>
            <a:endParaRPr lang="en-US" sz="2000" b="1" spc="70" dirty="0">
              <a:latin typeface="Helvetica"/>
              <a:cs typeface="Helvetica"/>
            </a:endParaRPr>
          </a:p>
          <a:p>
            <a:pPr marL="12700" marR="1310005">
              <a:lnSpc>
                <a:spcPts val="3220"/>
              </a:lnSpc>
              <a:spcBef>
                <a:spcPts val="575"/>
              </a:spcBef>
            </a:pPr>
            <a:r>
              <a:rPr lang="en-US" sz="2800" b="1" spc="70" dirty="0">
                <a:latin typeface="Helvetica"/>
                <a:cs typeface="Helvetica"/>
              </a:rPr>
              <a:t>Grilled Halloumi </a:t>
            </a:r>
            <a:r>
              <a:rPr lang="en-US" sz="2800" b="1" spc="-10" dirty="0">
                <a:latin typeface="Helvetica"/>
                <a:cs typeface="Helvetica"/>
              </a:rPr>
              <a:t>Burger*     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05463" y="7056554"/>
            <a:ext cx="6236792" cy="246477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AU" sz="2000" dirty="0">
                <a:latin typeface="HelveticaNeue-Medium"/>
                <a:cs typeface="Helvetica"/>
              </a:rPr>
              <a:t>  </a:t>
            </a:r>
            <a:r>
              <a:rPr sz="2400" dirty="0">
                <a:latin typeface="HelveticaNeue-Medium"/>
                <a:cs typeface="Helvetica"/>
              </a:rPr>
              <a:t>With</a:t>
            </a:r>
            <a:r>
              <a:rPr sz="2400" spc="-25" dirty="0">
                <a:latin typeface="HelveticaNeue-Medium"/>
                <a:cs typeface="Helvetica"/>
              </a:rPr>
              <a:t> </a:t>
            </a:r>
            <a:r>
              <a:rPr sz="2400" spc="-10" dirty="0">
                <a:latin typeface="HelveticaNeue-Medium"/>
                <a:cs typeface="Helvetica"/>
              </a:rPr>
              <a:t>Tomato</a:t>
            </a:r>
            <a:r>
              <a:rPr sz="2400" spc="-25" dirty="0">
                <a:latin typeface="HelveticaNeue-Medium"/>
                <a:cs typeface="Helvetica"/>
              </a:rPr>
              <a:t> </a:t>
            </a:r>
            <a:r>
              <a:rPr sz="2400" dirty="0">
                <a:latin typeface="HelveticaNeue-Medium"/>
                <a:cs typeface="Helvetica"/>
              </a:rPr>
              <a:t>Relish</a:t>
            </a:r>
            <a:r>
              <a:rPr sz="2400" spc="-25" dirty="0">
                <a:latin typeface="HelveticaNeue-Medium"/>
                <a:cs typeface="Helvetica"/>
              </a:rPr>
              <a:t> </a:t>
            </a:r>
            <a:r>
              <a:rPr sz="2400" dirty="0">
                <a:latin typeface="HelveticaNeue-Medium"/>
                <a:cs typeface="Helvetica"/>
              </a:rPr>
              <a:t>&amp;</a:t>
            </a:r>
            <a:r>
              <a:rPr sz="2400" spc="-25" dirty="0">
                <a:latin typeface="HelveticaNeue-Medium"/>
                <a:cs typeface="Helvetica"/>
              </a:rPr>
              <a:t> </a:t>
            </a:r>
            <a:r>
              <a:rPr sz="2400" dirty="0">
                <a:latin typeface="HelveticaNeue-Medium"/>
                <a:cs typeface="Helvetica"/>
              </a:rPr>
              <a:t>Mayo</a:t>
            </a:r>
            <a:r>
              <a:rPr sz="2400" spc="-25" dirty="0">
                <a:latin typeface="HelveticaNeue-Medium"/>
                <a:cs typeface="Helvetica"/>
              </a:rPr>
              <a:t> </a:t>
            </a:r>
            <a:r>
              <a:rPr sz="2000" b="1" dirty="0">
                <a:solidFill>
                  <a:srgbClr val="6E963B"/>
                </a:solidFill>
                <a:latin typeface="Helvetica"/>
                <a:cs typeface="Helvetica"/>
              </a:rPr>
              <a:t>(V)</a:t>
            </a:r>
            <a:r>
              <a:rPr lang="en-AU" sz="2000" b="1" dirty="0">
                <a:solidFill>
                  <a:srgbClr val="6E963B"/>
                </a:solidFill>
                <a:latin typeface="Helvetica"/>
                <a:cs typeface="Helvetica"/>
              </a:rPr>
              <a:t> (GFO) </a:t>
            </a:r>
            <a:endParaRPr lang="en-AU" sz="2000" b="1" dirty="0">
              <a:latin typeface="Helvetica"/>
              <a:cs typeface="Helvetica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AU" sz="3100" b="1" spc="114" dirty="0">
                <a:latin typeface="Helvetica"/>
                <a:cs typeface="Helvetica"/>
              </a:rPr>
              <a:t> </a:t>
            </a:r>
            <a:r>
              <a:rPr lang="en-AU" sz="2800" b="1" dirty="0">
                <a:latin typeface="Helvetica"/>
                <a:cs typeface="Helvetica"/>
              </a:rPr>
              <a:t>Cheeseburger*</a:t>
            </a:r>
            <a:r>
              <a:rPr lang="en-AU" sz="2800" b="1" spc="145" dirty="0">
                <a:latin typeface="Helvetica"/>
                <a:cs typeface="Helvetica"/>
              </a:rPr>
              <a:t>                  </a:t>
            </a: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AU" sz="2300" b="1" spc="-20" dirty="0">
                <a:solidFill>
                  <a:srgbClr val="6E963B"/>
                </a:solidFill>
                <a:latin typeface="Helvetica"/>
                <a:cs typeface="Helvetica"/>
              </a:rPr>
              <a:t>  </a:t>
            </a:r>
            <a:r>
              <a:rPr sz="2000" b="1" spc="-20" dirty="0">
                <a:solidFill>
                  <a:srgbClr val="6E963B"/>
                </a:solidFill>
                <a:latin typeface="Helvetica"/>
                <a:cs typeface="Helvetica"/>
              </a:rPr>
              <a:t>(GF</a:t>
            </a:r>
            <a:r>
              <a:rPr lang="en-AU" sz="2000" b="1" spc="-20" dirty="0">
                <a:solidFill>
                  <a:srgbClr val="6E963B"/>
                </a:solidFill>
                <a:latin typeface="Helvetica"/>
                <a:cs typeface="Helvetica"/>
              </a:rPr>
              <a:t>O</a:t>
            </a:r>
            <a:r>
              <a:rPr sz="2000" b="1" spc="-20" dirty="0">
                <a:solidFill>
                  <a:srgbClr val="6E963B"/>
                </a:solidFill>
                <a:latin typeface="Helvetica"/>
                <a:cs typeface="Helvetica"/>
              </a:rPr>
              <a:t>)</a:t>
            </a:r>
            <a:r>
              <a:rPr lang="en-AU" sz="2000" b="1" spc="-20" dirty="0">
                <a:solidFill>
                  <a:srgbClr val="6E963B"/>
                </a:solidFill>
                <a:latin typeface="Helvetica"/>
                <a:cs typeface="Helvetica"/>
              </a:rPr>
              <a:t> </a:t>
            </a:r>
            <a:r>
              <a:rPr lang="en-AU" sz="24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Neue-Medium"/>
                <a:cs typeface="Helvetica"/>
              </a:rPr>
              <a:t>With Cheese &amp; Tomato Sauce</a:t>
            </a: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AU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Neue-Medium"/>
                <a:cs typeface="Helvetica"/>
              </a:rPr>
              <a:t>  </a:t>
            </a:r>
            <a:r>
              <a:rPr lang="en-AU" sz="2800" b="1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Neue-Medium"/>
                <a:cs typeface="Helvetica"/>
              </a:rPr>
              <a:t>Vegan Burger                        </a:t>
            </a:r>
          </a:p>
          <a:p>
            <a:pPr marL="12700">
              <a:spcBef>
                <a:spcPts val="120"/>
              </a:spcBef>
            </a:pPr>
            <a:r>
              <a:rPr lang="en-AU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Neue-Medium"/>
                <a:cs typeface="Helvetica"/>
              </a:rPr>
              <a:t>    </a:t>
            </a:r>
            <a:r>
              <a:rPr lang="en-AU" sz="24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Neue-Medium"/>
                <a:cs typeface="Helvetica"/>
              </a:rPr>
              <a:t>With tomato relish.</a:t>
            </a:r>
            <a:r>
              <a:rPr lang="en-AU" sz="2400" b="1" spc="-20" dirty="0">
                <a:solidFill>
                  <a:srgbClr val="6E963B"/>
                </a:solidFill>
                <a:latin typeface="Helvetica"/>
                <a:cs typeface="Helvetica"/>
              </a:rPr>
              <a:t> </a:t>
            </a:r>
            <a:r>
              <a:rPr lang="en-AU" sz="2000" b="1" spc="-20" dirty="0">
                <a:solidFill>
                  <a:srgbClr val="6E963B"/>
                </a:solidFill>
                <a:latin typeface="Helvetica"/>
                <a:cs typeface="Helvetica"/>
              </a:rPr>
              <a:t>(V) (VO)  </a:t>
            </a:r>
            <a:endParaRPr lang="en-AU" sz="2000" b="1" dirty="0">
              <a:latin typeface="Helvetica"/>
              <a:cs typeface="Helvetica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endParaRPr sz="2400" dirty="0">
              <a:solidFill>
                <a:schemeClr val="tx1">
                  <a:lumMod val="95000"/>
                  <a:lumOff val="5000"/>
                </a:schemeClr>
              </a:solidFill>
              <a:latin typeface="HelveticaNeue-Medium"/>
              <a:cs typeface="Helvetic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43877" y="9247884"/>
            <a:ext cx="6877684" cy="10829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05"/>
              </a:spcBef>
            </a:pPr>
            <a:r>
              <a:rPr sz="2450" spc="-10" dirty="0">
                <a:solidFill>
                  <a:srgbClr val="C7D9C2"/>
                </a:solidFill>
                <a:latin typeface="HelveticaCE"/>
                <a:cs typeface="HelveticaCE"/>
              </a:rPr>
              <a:t>*</a:t>
            </a:r>
            <a:r>
              <a:rPr sz="2050" spc="-10" dirty="0">
                <a:solidFill>
                  <a:srgbClr val="C7D9C2"/>
                </a:solidFill>
                <a:latin typeface="HelveticaCE"/>
                <a:cs typeface="HelveticaCE"/>
              </a:rPr>
              <a:t>Available</a:t>
            </a:r>
            <a:r>
              <a:rPr sz="2050" spc="-20" dirty="0">
                <a:solidFill>
                  <a:srgbClr val="C7D9C2"/>
                </a:solidFill>
                <a:latin typeface="HelveticaCE"/>
                <a:cs typeface="HelveticaCE"/>
              </a:rPr>
              <a:t> </a:t>
            </a:r>
            <a:r>
              <a:rPr sz="2050" dirty="0">
                <a:solidFill>
                  <a:srgbClr val="C7D9C2"/>
                </a:solidFill>
                <a:latin typeface="HelveticaCE"/>
                <a:cs typeface="HelveticaCE"/>
              </a:rPr>
              <a:t>with</a:t>
            </a:r>
            <a:r>
              <a:rPr sz="2050" spc="-15" dirty="0">
                <a:solidFill>
                  <a:srgbClr val="C7D9C2"/>
                </a:solidFill>
                <a:latin typeface="HelveticaCE"/>
                <a:cs typeface="HelveticaCE"/>
              </a:rPr>
              <a:t> </a:t>
            </a:r>
            <a:r>
              <a:rPr sz="2050" dirty="0">
                <a:solidFill>
                  <a:srgbClr val="C7D9C2"/>
                </a:solidFill>
                <a:latin typeface="HelveticaCE"/>
                <a:cs typeface="HelveticaCE"/>
              </a:rPr>
              <a:t>a</a:t>
            </a:r>
            <a:r>
              <a:rPr sz="2050" spc="-15" dirty="0">
                <a:solidFill>
                  <a:srgbClr val="C7D9C2"/>
                </a:solidFill>
                <a:latin typeface="HelveticaCE"/>
                <a:cs typeface="HelveticaCE"/>
              </a:rPr>
              <a:t> </a:t>
            </a:r>
            <a:r>
              <a:rPr sz="2050" b="1" dirty="0">
                <a:solidFill>
                  <a:srgbClr val="FFFFFF"/>
                </a:solidFill>
                <a:latin typeface="Helvetica CE"/>
                <a:cs typeface="Helvetica CE"/>
              </a:rPr>
              <a:t>Gluten</a:t>
            </a:r>
            <a:r>
              <a:rPr sz="2050" b="1" spc="-20" dirty="0">
                <a:solidFill>
                  <a:srgbClr val="FFFFFF"/>
                </a:solidFill>
                <a:latin typeface="Helvetica CE"/>
                <a:cs typeface="Helvetica CE"/>
              </a:rPr>
              <a:t> </a:t>
            </a:r>
            <a:r>
              <a:rPr sz="2050" b="1" dirty="0">
                <a:solidFill>
                  <a:srgbClr val="FFFFFF"/>
                </a:solidFill>
                <a:latin typeface="Helvetica CE"/>
                <a:cs typeface="Helvetica CE"/>
              </a:rPr>
              <a:t>Free</a:t>
            </a:r>
            <a:r>
              <a:rPr sz="2050" b="1" spc="-15" dirty="0">
                <a:solidFill>
                  <a:srgbClr val="FFFFFF"/>
                </a:solidFill>
                <a:latin typeface="Helvetica CE"/>
                <a:cs typeface="Helvetica CE"/>
              </a:rPr>
              <a:t> </a:t>
            </a:r>
            <a:r>
              <a:rPr sz="2050" b="1" dirty="0">
                <a:solidFill>
                  <a:srgbClr val="FFFFFF"/>
                </a:solidFill>
                <a:latin typeface="Helvetica CE"/>
                <a:cs typeface="Helvetica CE"/>
              </a:rPr>
              <a:t>Bun</a:t>
            </a:r>
            <a:r>
              <a:rPr sz="2050" b="1" spc="-15" dirty="0">
                <a:solidFill>
                  <a:srgbClr val="FFFFFF"/>
                </a:solidFill>
                <a:latin typeface="Helvetica CE"/>
                <a:cs typeface="Helvetica CE"/>
              </a:rPr>
              <a:t> </a:t>
            </a:r>
            <a:r>
              <a:rPr sz="2050" dirty="0">
                <a:solidFill>
                  <a:srgbClr val="C7D9C2"/>
                </a:solidFill>
                <a:latin typeface="HelveticaCE"/>
                <a:cs typeface="HelveticaCE"/>
              </a:rPr>
              <a:t>for</a:t>
            </a:r>
            <a:r>
              <a:rPr sz="2050" spc="-20" dirty="0">
                <a:solidFill>
                  <a:srgbClr val="C7D9C2"/>
                </a:solidFill>
                <a:latin typeface="HelveticaCE"/>
                <a:cs typeface="HelveticaCE"/>
              </a:rPr>
              <a:t> </a:t>
            </a:r>
            <a:r>
              <a:rPr sz="2050" dirty="0">
                <a:solidFill>
                  <a:srgbClr val="C7D9C2"/>
                </a:solidFill>
                <a:latin typeface="HelveticaCE"/>
                <a:cs typeface="HelveticaCE"/>
              </a:rPr>
              <a:t>an</a:t>
            </a:r>
            <a:r>
              <a:rPr sz="2050" spc="-15" dirty="0">
                <a:solidFill>
                  <a:srgbClr val="C7D9C2"/>
                </a:solidFill>
                <a:latin typeface="HelveticaCE"/>
                <a:cs typeface="HelveticaCE"/>
              </a:rPr>
              <a:t> </a:t>
            </a:r>
            <a:r>
              <a:rPr sz="2050" dirty="0">
                <a:solidFill>
                  <a:srgbClr val="C7D9C2"/>
                </a:solidFill>
                <a:latin typeface="HelveticaCE"/>
                <a:cs typeface="HelveticaCE"/>
              </a:rPr>
              <a:t>additional</a:t>
            </a:r>
            <a:r>
              <a:rPr sz="2050" spc="-15" dirty="0">
                <a:solidFill>
                  <a:srgbClr val="C7D9C2"/>
                </a:solidFill>
                <a:latin typeface="HelveticaCE"/>
                <a:cs typeface="HelveticaCE"/>
              </a:rPr>
              <a:t> </a:t>
            </a:r>
            <a:r>
              <a:rPr sz="2550" b="1" spc="-10" dirty="0">
                <a:solidFill>
                  <a:srgbClr val="FFFFFF"/>
                </a:solidFill>
                <a:latin typeface="Helvetica CE"/>
                <a:cs typeface="Helvetica CE"/>
              </a:rPr>
              <a:t>$2.5</a:t>
            </a:r>
            <a:r>
              <a:rPr lang="en-AU" sz="2550" b="1" spc="-10" dirty="0">
                <a:solidFill>
                  <a:srgbClr val="FFFFFF"/>
                </a:solidFill>
                <a:latin typeface="Helvetica CE"/>
                <a:cs typeface="Helvetica CE"/>
              </a:rPr>
              <a:t>0</a:t>
            </a:r>
            <a:endParaRPr sz="2550" dirty="0">
              <a:latin typeface="Helvetica CE"/>
              <a:cs typeface="Helvetica CE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00" dirty="0">
              <a:latin typeface="Helvetica CE"/>
              <a:cs typeface="Helvetica C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750185" algn="l"/>
                <a:tab pos="4248150" algn="l"/>
              </a:tabLst>
            </a:pPr>
            <a:r>
              <a:rPr sz="2000" b="1" dirty="0">
                <a:solidFill>
                  <a:srgbClr val="6E963B"/>
                </a:solidFill>
                <a:latin typeface="Helvetica"/>
                <a:cs typeface="Helvetica"/>
              </a:rPr>
              <a:t>(GF) - Gluten </a:t>
            </a:r>
            <a:r>
              <a:rPr sz="2000" b="1" spc="-20" dirty="0">
                <a:solidFill>
                  <a:srgbClr val="6E963B"/>
                </a:solidFill>
                <a:latin typeface="Helvetica"/>
                <a:cs typeface="Helvetica"/>
              </a:rPr>
              <a:t>Free</a:t>
            </a:r>
            <a:r>
              <a:rPr lang="en-AU" sz="2000" b="1" spc="-20" dirty="0">
                <a:solidFill>
                  <a:srgbClr val="6E963B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6E963B"/>
                </a:solidFill>
                <a:latin typeface="Helvetica"/>
                <a:cs typeface="Helvetica"/>
              </a:rPr>
              <a:t>(V)</a:t>
            </a:r>
            <a:r>
              <a:rPr sz="2000" b="1" spc="-10" dirty="0">
                <a:solidFill>
                  <a:srgbClr val="6E963B"/>
                </a:solidFill>
                <a:latin typeface="Helvetica"/>
                <a:cs typeface="Helvetica"/>
              </a:rPr>
              <a:t> </a:t>
            </a:r>
            <a:r>
              <a:rPr sz="2000" b="1" spc="-10" dirty="0" err="1">
                <a:solidFill>
                  <a:srgbClr val="6E963B"/>
                </a:solidFill>
                <a:latin typeface="Helvetica"/>
                <a:cs typeface="Helvetica"/>
              </a:rPr>
              <a:t>Ve</a:t>
            </a:r>
            <a:r>
              <a:rPr lang="en-AU" sz="2000" b="1" spc="-10" dirty="0" err="1">
                <a:solidFill>
                  <a:srgbClr val="6E963B"/>
                </a:solidFill>
                <a:latin typeface="Helvetica"/>
                <a:cs typeface="Helvetica"/>
              </a:rPr>
              <a:t>getarian</a:t>
            </a:r>
            <a:r>
              <a:rPr lang="en-AU" sz="2000" b="1" spc="-10" dirty="0">
                <a:solidFill>
                  <a:srgbClr val="6E963B"/>
                </a:solidFill>
                <a:latin typeface="Helvetica"/>
                <a:cs typeface="Helvetica"/>
              </a:rPr>
              <a:t> (</a:t>
            </a:r>
            <a:r>
              <a:rPr sz="2000" b="1" dirty="0">
                <a:solidFill>
                  <a:srgbClr val="6E963B"/>
                </a:solidFill>
                <a:latin typeface="Helvetica"/>
                <a:cs typeface="Helvetica"/>
              </a:rPr>
              <a:t>VO)</a:t>
            </a:r>
            <a:r>
              <a:rPr sz="2000" b="1" spc="-85" dirty="0">
                <a:solidFill>
                  <a:srgbClr val="6E963B"/>
                </a:solidFill>
                <a:latin typeface="Helvetica"/>
                <a:cs typeface="Helvetica"/>
              </a:rPr>
              <a:t> </a:t>
            </a:r>
            <a:r>
              <a:rPr sz="2000" b="1" dirty="0">
                <a:solidFill>
                  <a:srgbClr val="6E963B"/>
                </a:solidFill>
                <a:latin typeface="Helvetica"/>
                <a:cs typeface="Helvetica"/>
              </a:rPr>
              <a:t>Vegan</a:t>
            </a:r>
            <a:r>
              <a:rPr sz="2000" b="1" spc="-70" dirty="0">
                <a:solidFill>
                  <a:srgbClr val="6E963B"/>
                </a:solidFill>
                <a:latin typeface="Helvetica"/>
                <a:cs typeface="Helvetica"/>
              </a:rPr>
              <a:t> </a:t>
            </a:r>
            <a:r>
              <a:rPr sz="2000" b="1" spc="-10" dirty="0">
                <a:solidFill>
                  <a:srgbClr val="6E963B"/>
                </a:solidFill>
                <a:latin typeface="Helvetica"/>
                <a:cs typeface="Helvetica"/>
              </a:rPr>
              <a:t>Option</a:t>
            </a:r>
            <a:endParaRPr sz="2000" dirty="0">
              <a:latin typeface="Helvetica"/>
              <a:cs typeface="Helvetic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397705" y="3292475"/>
            <a:ext cx="2449897" cy="190757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en-AU" sz="5000" b="1" spc="-190" dirty="0">
                <a:solidFill>
                  <a:srgbClr val="FFFFFF"/>
                </a:solidFill>
                <a:latin typeface="Helvetica CE"/>
                <a:cs typeface="Helvetica CE"/>
              </a:rPr>
              <a:t>$16.95</a:t>
            </a:r>
          </a:p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en-AU" sz="3600" b="1" spc="-190" dirty="0">
                <a:solidFill>
                  <a:srgbClr val="FFFFFF"/>
                </a:solidFill>
                <a:latin typeface="Helvetica CE"/>
                <a:cs typeface="Helvetica CE"/>
              </a:rPr>
              <a:t>$20.95 With Chips</a:t>
            </a:r>
            <a:endParaRPr sz="3600" b="1" spc="-190" dirty="0">
              <a:solidFill>
                <a:srgbClr val="FFFFFF"/>
              </a:solidFill>
              <a:latin typeface="Helvetica CE"/>
              <a:cs typeface="Helvetica CE"/>
            </a:endParaRPr>
          </a:p>
        </p:txBody>
      </p:sp>
      <p:pic>
        <p:nvPicPr>
          <p:cNvPr id="14" name="Picture 13" descr="A bottle of raspberry juice&#10;&#10;Description automatically generated">
            <a:extLst>
              <a:ext uri="{FF2B5EF4-FFF2-40B4-BE49-F238E27FC236}">
                <a16:creationId xmlns:a16="http://schemas.microsoft.com/office/drawing/2014/main" id="{A834EC81-BE6F-B778-9AC7-84B0689615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687" y="3949589"/>
            <a:ext cx="1973614" cy="4882756"/>
          </a:xfrm>
          <a:prstGeom prst="rect">
            <a:avLst/>
          </a:prstGeom>
        </p:spPr>
      </p:pic>
      <p:pic>
        <p:nvPicPr>
          <p:cNvPr id="18" name="Picture 17" descr="A bottle of soda with water drops&#10;&#10;Description automatically generated">
            <a:extLst>
              <a:ext uri="{FF2B5EF4-FFF2-40B4-BE49-F238E27FC236}">
                <a16:creationId xmlns:a16="http://schemas.microsoft.com/office/drawing/2014/main" id="{ADC3D15E-D7A7-B91C-A5AB-F9DB10027A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15" y="3534050"/>
            <a:ext cx="2343719" cy="557990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555526" y="6215797"/>
            <a:ext cx="8913676" cy="4146292"/>
            <a:chOff x="837670" y="6040433"/>
            <a:chExt cx="8913676" cy="4146292"/>
          </a:xfrm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grpSpPr>
        <p:sp>
          <p:nvSpPr>
            <p:cNvPr id="9" name="object 9"/>
            <p:cNvSpPr/>
            <p:nvPr/>
          </p:nvSpPr>
          <p:spPr>
            <a:xfrm>
              <a:off x="7658148" y="8309011"/>
              <a:ext cx="1665605" cy="282575"/>
            </a:xfrm>
            <a:custGeom>
              <a:avLst/>
              <a:gdLst/>
              <a:ahLst/>
              <a:cxnLst/>
              <a:rect l="l" t="t" r="r" b="b"/>
              <a:pathLst>
                <a:path w="1665604" h="282575">
                  <a:moveTo>
                    <a:pt x="832665" y="0"/>
                  </a:moveTo>
                  <a:lnTo>
                    <a:pt x="756875" y="576"/>
                  </a:lnTo>
                  <a:lnTo>
                    <a:pt x="682992" y="2273"/>
                  </a:lnTo>
                  <a:lnTo>
                    <a:pt x="611309" y="5040"/>
                  </a:lnTo>
                  <a:lnTo>
                    <a:pt x="542120" y="8828"/>
                  </a:lnTo>
                  <a:lnTo>
                    <a:pt x="475720" y="13587"/>
                  </a:lnTo>
                  <a:lnTo>
                    <a:pt x="412402" y="19266"/>
                  </a:lnTo>
                  <a:lnTo>
                    <a:pt x="352460" y="25817"/>
                  </a:lnTo>
                  <a:lnTo>
                    <a:pt x="296188" y="33189"/>
                  </a:lnTo>
                  <a:lnTo>
                    <a:pt x="243881" y="41332"/>
                  </a:lnTo>
                  <a:lnTo>
                    <a:pt x="195831" y="50197"/>
                  </a:lnTo>
                  <a:lnTo>
                    <a:pt x="152334" y="59734"/>
                  </a:lnTo>
                  <a:lnTo>
                    <a:pt x="113682" y="69892"/>
                  </a:lnTo>
                  <a:lnTo>
                    <a:pt x="52093" y="91876"/>
                  </a:lnTo>
                  <a:lnTo>
                    <a:pt x="13415" y="115750"/>
                  </a:lnTo>
                  <a:lnTo>
                    <a:pt x="0" y="141116"/>
                  </a:lnTo>
                  <a:lnTo>
                    <a:pt x="3402" y="153960"/>
                  </a:lnTo>
                  <a:lnTo>
                    <a:pt x="52093" y="190355"/>
                  </a:lnTo>
                  <a:lnTo>
                    <a:pt x="113682" y="212339"/>
                  </a:lnTo>
                  <a:lnTo>
                    <a:pt x="152334" y="222498"/>
                  </a:lnTo>
                  <a:lnTo>
                    <a:pt x="195831" y="232034"/>
                  </a:lnTo>
                  <a:lnTo>
                    <a:pt x="243881" y="240899"/>
                  </a:lnTo>
                  <a:lnTo>
                    <a:pt x="296188" y="249043"/>
                  </a:lnTo>
                  <a:lnTo>
                    <a:pt x="352460" y="256414"/>
                  </a:lnTo>
                  <a:lnTo>
                    <a:pt x="412402" y="262965"/>
                  </a:lnTo>
                  <a:lnTo>
                    <a:pt x="475720" y="268644"/>
                  </a:lnTo>
                  <a:lnTo>
                    <a:pt x="542120" y="273403"/>
                  </a:lnTo>
                  <a:lnTo>
                    <a:pt x="611309" y="277191"/>
                  </a:lnTo>
                  <a:lnTo>
                    <a:pt x="682992" y="279958"/>
                  </a:lnTo>
                  <a:lnTo>
                    <a:pt x="756875" y="281655"/>
                  </a:lnTo>
                  <a:lnTo>
                    <a:pt x="832665" y="282232"/>
                  </a:lnTo>
                  <a:lnTo>
                    <a:pt x="908455" y="281655"/>
                  </a:lnTo>
                  <a:lnTo>
                    <a:pt x="982339" y="279958"/>
                  </a:lnTo>
                  <a:lnTo>
                    <a:pt x="1054022" y="277191"/>
                  </a:lnTo>
                  <a:lnTo>
                    <a:pt x="1123210" y="273403"/>
                  </a:lnTo>
                  <a:lnTo>
                    <a:pt x="1189611" y="268644"/>
                  </a:lnTo>
                  <a:lnTo>
                    <a:pt x="1252929" y="262965"/>
                  </a:lnTo>
                  <a:lnTo>
                    <a:pt x="1312870" y="256414"/>
                  </a:lnTo>
                  <a:lnTo>
                    <a:pt x="1369142" y="249043"/>
                  </a:lnTo>
                  <a:lnTo>
                    <a:pt x="1421450" y="240899"/>
                  </a:lnTo>
                  <a:lnTo>
                    <a:pt x="1469499" y="232034"/>
                  </a:lnTo>
                  <a:lnTo>
                    <a:pt x="1512997" y="222498"/>
                  </a:lnTo>
                  <a:lnTo>
                    <a:pt x="1551648" y="212339"/>
                  </a:lnTo>
                  <a:lnTo>
                    <a:pt x="1613238" y="190355"/>
                  </a:lnTo>
                  <a:lnTo>
                    <a:pt x="1651916" y="166481"/>
                  </a:lnTo>
                  <a:lnTo>
                    <a:pt x="1665331" y="141116"/>
                  </a:lnTo>
                  <a:lnTo>
                    <a:pt x="1661928" y="128271"/>
                  </a:lnTo>
                  <a:lnTo>
                    <a:pt x="1613238" y="91876"/>
                  </a:lnTo>
                  <a:lnTo>
                    <a:pt x="1551648" y="69892"/>
                  </a:lnTo>
                  <a:lnTo>
                    <a:pt x="1512997" y="59734"/>
                  </a:lnTo>
                  <a:lnTo>
                    <a:pt x="1469499" y="50197"/>
                  </a:lnTo>
                  <a:lnTo>
                    <a:pt x="1421450" y="41332"/>
                  </a:lnTo>
                  <a:lnTo>
                    <a:pt x="1369142" y="33189"/>
                  </a:lnTo>
                  <a:lnTo>
                    <a:pt x="1312870" y="25817"/>
                  </a:lnTo>
                  <a:lnTo>
                    <a:pt x="1252929" y="19266"/>
                  </a:lnTo>
                  <a:lnTo>
                    <a:pt x="1189611" y="13587"/>
                  </a:lnTo>
                  <a:lnTo>
                    <a:pt x="1123210" y="8828"/>
                  </a:lnTo>
                  <a:lnTo>
                    <a:pt x="1054022" y="5040"/>
                  </a:lnTo>
                  <a:lnTo>
                    <a:pt x="982339" y="2273"/>
                  </a:lnTo>
                  <a:lnTo>
                    <a:pt x="908455" y="576"/>
                  </a:lnTo>
                  <a:lnTo>
                    <a:pt x="832665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7670" y="6040433"/>
              <a:ext cx="8913676" cy="41462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250" y="0"/>
            <a:ext cx="20104100" cy="11308556"/>
            <a:chOff x="0" y="0"/>
            <a:chExt cx="20104100" cy="11308556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668463" y="9020614"/>
              <a:ext cx="1176020" cy="179705"/>
            </a:xfrm>
            <a:custGeom>
              <a:avLst/>
              <a:gdLst/>
              <a:ahLst/>
              <a:cxnLst/>
              <a:rect l="l" t="t" r="r" b="b"/>
              <a:pathLst>
                <a:path w="1176019" h="179704">
                  <a:moveTo>
                    <a:pt x="587919" y="0"/>
                  </a:moveTo>
                  <a:lnTo>
                    <a:pt x="514171" y="698"/>
                  </a:lnTo>
                  <a:lnTo>
                    <a:pt x="443157" y="2739"/>
                  </a:lnTo>
                  <a:lnTo>
                    <a:pt x="375427" y="6038"/>
                  </a:lnTo>
                  <a:lnTo>
                    <a:pt x="311533" y="10511"/>
                  </a:lnTo>
                  <a:lnTo>
                    <a:pt x="252026" y="16073"/>
                  </a:lnTo>
                  <a:lnTo>
                    <a:pt x="197457" y="22641"/>
                  </a:lnTo>
                  <a:lnTo>
                    <a:pt x="148376" y="30131"/>
                  </a:lnTo>
                  <a:lnTo>
                    <a:pt x="105334" y="38458"/>
                  </a:lnTo>
                  <a:lnTo>
                    <a:pt x="39573" y="57289"/>
                  </a:lnTo>
                  <a:lnTo>
                    <a:pt x="4580" y="78460"/>
                  </a:lnTo>
                  <a:lnTo>
                    <a:pt x="0" y="89714"/>
                  </a:lnTo>
                  <a:lnTo>
                    <a:pt x="4580" y="100968"/>
                  </a:lnTo>
                  <a:lnTo>
                    <a:pt x="39573" y="122139"/>
                  </a:lnTo>
                  <a:lnTo>
                    <a:pt x="105334" y="140970"/>
                  </a:lnTo>
                  <a:lnTo>
                    <a:pt x="148376" y="149297"/>
                  </a:lnTo>
                  <a:lnTo>
                    <a:pt x="197457" y="156787"/>
                  </a:lnTo>
                  <a:lnTo>
                    <a:pt x="252026" y="163355"/>
                  </a:lnTo>
                  <a:lnTo>
                    <a:pt x="311533" y="168917"/>
                  </a:lnTo>
                  <a:lnTo>
                    <a:pt x="375427" y="173390"/>
                  </a:lnTo>
                  <a:lnTo>
                    <a:pt x="443157" y="176689"/>
                  </a:lnTo>
                  <a:lnTo>
                    <a:pt x="514171" y="178730"/>
                  </a:lnTo>
                  <a:lnTo>
                    <a:pt x="587919" y="179429"/>
                  </a:lnTo>
                  <a:lnTo>
                    <a:pt x="661667" y="178730"/>
                  </a:lnTo>
                  <a:lnTo>
                    <a:pt x="732681" y="176689"/>
                  </a:lnTo>
                  <a:lnTo>
                    <a:pt x="800410" y="173390"/>
                  </a:lnTo>
                  <a:lnTo>
                    <a:pt x="864304" y="168917"/>
                  </a:lnTo>
                  <a:lnTo>
                    <a:pt x="923811" y="163355"/>
                  </a:lnTo>
                  <a:lnTo>
                    <a:pt x="978381" y="156787"/>
                  </a:lnTo>
                  <a:lnTo>
                    <a:pt x="1027462" y="149297"/>
                  </a:lnTo>
                  <a:lnTo>
                    <a:pt x="1070503" y="140970"/>
                  </a:lnTo>
                  <a:lnTo>
                    <a:pt x="1136265" y="122139"/>
                  </a:lnTo>
                  <a:lnTo>
                    <a:pt x="1171257" y="100968"/>
                  </a:lnTo>
                  <a:lnTo>
                    <a:pt x="1175838" y="89714"/>
                  </a:lnTo>
                  <a:lnTo>
                    <a:pt x="1171257" y="78460"/>
                  </a:lnTo>
                  <a:lnTo>
                    <a:pt x="1136265" y="57289"/>
                  </a:lnTo>
                  <a:lnTo>
                    <a:pt x="1070503" y="38458"/>
                  </a:lnTo>
                  <a:lnTo>
                    <a:pt x="1027462" y="30131"/>
                  </a:lnTo>
                  <a:lnTo>
                    <a:pt x="978381" y="22641"/>
                  </a:lnTo>
                  <a:lnTo>
                    <a:pt x="923811" y="16073"/>
                  </a:lnTo>
                  <a:lnTo>
                    <a:pt x="864304" y="10511"/>
                  </a:lnTo>
                  <a:lnTo>
                    <a:pt x="800410" y="6038"/>
                  </a:lnTo>
                  <a:lnTo>
                    <a:pt x="732681" y="2739"/>
                  </a:lnTo>
                  <a:lnTo>
                    <a:pt x="661667" y="698"/>
                  </a:lnTo>
                  <a:lnTo>
                    <a:pt x="587919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264747" y="2238764"/>
            <a:ext cx="3846829" cy="10369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4265"/>
              </a:lnSpc>
              <a:spcBef>
                <a:spcPts val="125"/>
              </a:spcBef>
            </a:pPr>
            <a:endParaRPr sz="3600" dirty="0">
              <a:latin typeface="Helvetica CE"/>
              <a:cs typeface="Helvetica CE"/>
            </a:endParaRPr>
          </a:p>
          <a:p>
            <a:pPr marL="12700">
              <a:lnSpc>
                <a:spcPts val="3665"/>
              </a:lnSpc>
            </a:pPr>
            <a:r>
              <a:rPr lang="en-AU" sz="2900" b="1" spc="50" dirty="0">
                <a:latin typeface="Helvetica"/>
                <a:cs typeface="Helvetica"/>
              </a:rPr>
              <a:t>Flathead</a:t>
            </a:r>
            <a:r>
              <a:rPr sz="2900" b="1" spc="50" dirty="0">
                <a:latin typeface="Helvetica"/>
                <a:cs typeface="Helvetica"/>
              </a:rPr>
              <a:t> </a:t>
            </a:r>
            <a:r>
              <a:rPr sz="2900" b="1" dirty="0">
                <a:latin typeface="Helvetica"/>
                <a:cs typeface="Helvetica"/>
              </a:rPr>
              <a:t>&amp;</a:t>
            </a:r>
            <a:r>
              <a:rPr sz="2900" b="1" spc="50" dirty="0">
                <a:latin typeface="Helvetica"/>
                <a:cs typeface="Helvetica"/>
              </a:rPr>
              <a:t> </a:t>
            </a:r>
            <a:r>
              <a:rPr sz="2900" b="1" spc="-20" dirty="0">
                <a:latin typeface="Helvetica"/>
                <a:cs typeface="Helvetica"/>
              </a:rPr>
              <a:t>Chips</a:t>
            </a:r>
            <a:endParaRPr sz="2900" dirty="0">
              <a:latin typeface="Helvetica"/>
              <a:cs typeface="Helvetic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70650" y="1985983"/>
            <a:ext cx="3112274" cy="12920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A29680"/>
                </a:solidFill>
                <a:latin typeface="Helvetica CE"/>
                <a:cs typeface="Helvetica CE"/>
              </a:rPr>
              <a:t>(11am</a:t>
            </a:r>
            <a:r>
              <a:rPr sz="3300" b="1" spc="-70" dirty="0">
                <a:solidFill>
                  <a:srgbClr val="A29680"/>
                </a:solidFill>
                <a:latin typeface="Helvetica CE"/>
                <a:cs typeface="Helvetica CE"/>
              </a:rPr>
              <a:t> </a:t>
            </a:r>
            <a:r>
              <a:rPr sz="3300" b="1" dirty="0">
                <a:solidFill>
                  <a:srgbClr val="A29680"/>
                </a:solidFill>
                <a:latin typeface="Helvetica CE"/>
                <a:cs typeface="Helvetica CE"/>
              </a:rPr>
              <a:t>to</a:t>
            </a:r>
            <a:r>
              <a:rPr sz="3300" b="1" spc="-70" dirty="0">
                <a:solidFill>
                  <a:srgbClr val="A29680"/>
                </a:solidFill>
                <a:latin typeface="Helvetica CE"/>
                <a:cs typeface="Helvetica CE"/>
              </a:rPr>
              <a:t> </a:t>
            </a:r>
            <a:r>
              <a:rPr sz="3300" b="1" spc="-20" dirty="0">
                <a:solidFill>
                  <a:srgbClr val="A29680"/>
                </a:solidFill>
                <a:latin typeface="Helvetica CE"/>
                <a:cs typeface="Helvetica CE"/>
              </a:rPr>
              <a:t>3pm)</a:t>
            </a:r>
            <a:endParaRPr sz="3300" dirty="0">
              <a:latin typeface="Helvetica CE"/>
              <a:cs typeface="Helvetica CE"/>
            </a:endParaRPr>
          </a:p>
          <a:p>
            <a:pPr marL="1656080">
              <a:lnSpc>
                <a:spcPct val="100000"/>
              </a:lnSpc>
              <a:spcBef>
                <a:spcPts val="2270"/>
              </a:spcBef>
            </a:pPr>
            <a:r>
              <a:rPr lang="en-AU" sz="3100" b="1" spc="-10" dirty="0">
                <a:latin typeface="Helvetica"/>
                <a:cs typeface="Helvetica"/>
              </a:rPr>
              <a:t>   </a:t>
            </a:r>
            <a:r>
              <a:rPr sz="2800" b="1" spc="-10" dirty="0">
                <a:latin typeface="Helvetica"/>
                <a:cs typeface="Helvetica"/>
              </a:rPr>
              <a:t>$1</a:t>
            </a:r>
            <a:r>
              <a:rPr lang="en-AU" sz="2800" b="1" spc="-10" dirty="0">
                <a:latin typeface="Helvetica"/>
                <a:cs typeface="Helvetica"/>
              </a:rPr>
              <a:t>6</a:t>
            </a:r>
            <a:r>
              <a:rPr sz="2800" b="1" spc="-10" dirty="0">
                <a:latin typeface="Helvetica"/>
                <a:cs typeface="Helvetica"/>
              </a:rPr>
              <a:t>.5</a:t>
            </a:r>
            <a:r>
              <a:rPr lang="en-AU" sz="2800" b="1" spc="-10" dirty="0">
                <a:latin typeface="Helvetica"/>
                <a:cs typeface="Helvetica"/>
              </a:rPr>
              <a:t>0</a:t>
            </a:r>
            <a:endParaRPr sz="2800" dirty="0">
              <a:latin typeface="Helvetica"/>
              <a:cs typeface="Helvetica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758372"/>
              </p:ext>
            </p:extLst>
          </p:nvPr>
        </p:nvGraphicFramePr>
        <p:xfrm>
          <a:off x="1245697" y="3297499"/>
          <a:ext cx="8356600" cy="36048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15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0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5">
                <a:tc>
                  <a:txBody>
                    <a:bodyPr/>
                    <a:lstStyle/>
                    <a:p>
                      <a:pPr marL="31750">
                        <a:lnSpc>
                          <a:spcPts val="2395"/>
                        </a:lnSpc>
                      </a:pPr>
                      <a:r>
                        <a:rPr sz="2400" b="1" dirty="0">
                          <a:latin typeface="Helvetica"/>
                          <a:cs typeface="Helvetica"/>
                        </a:rPr>
                        <a:t>With</a:t>
                      </a:r>
                      <a:r>
                        <a:rPr sz="2400" b="1" spc="-5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sz="2400" b="1" dirty="0">
                          <a:latin typeface="Helvetica"/>
                          <a:cs typeface="Helvetica"/>
                        </a:rPr>
                        <a:t>Lemon</a:t>
                      </a:r>
                      <a:r>
                        <a:rPr sz="2400" b="1" spc="-5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sz="2400" b="1" dirty="0">
                          <a:latin typeface="Helvetica"/>
                          <a:cs typeface="Helvetica"/>
                        </a:rPr>
                        <a:t>&amp; </a:t>
                      </a:r>
                      <a:r>
                        <a:rPr sz="2400" b="1" spc="-10" dirty="0">
                          <a:latin typeface="Helvetica"/>
                          <a:cs typeface="Helvetica"/>
                        </a:rPr>
                        <a:t>Tartare</a:t>
                      </a:r>
                      <a:endParaRPr sz="24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6769">
                <a:tc>
                  <a:txBody>
                    <a:bodyPr/>
                    <a:lstStyle/>
                    <a:p>
                      <a:pPr marL="31750">
                        <a:lnSpc>
                          <a:spcPts val="3265"/>
                        </a:lnSpc>
                      </a:pPr>
                      <a:r>
                        <a:rPr sz="2900" b="1" dirty="0">
                          <a:latin typeface="Helvetica"/>
                          <a:cs typeface="Helvetica"/>
                        </a:rPr>
                        <a:t>10</a:t>
                      </a:r>
                      <a:r>
                        <a:rPr sz="2900" b="1" spc="60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sz="2900" b="1" dirty="0">
                          <a:latin typeface="Helvetica"/>
                          <a:cs typeface="Helvetica"/>
                        </a:rPr>
                        <a:t>Nugget</a:t>
                      </a:r>
                      <a:r>
                        <a:rPr sz="2900" b="1" spc="60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sz="2900" b="1" spc="-25" dirty="0">
                          <a:latin typeface="Helvetica"/>
                          <a:cs typeface="Helvetica"/>
                        </a:rPr>
                        <a:t>Box</a:t>
                      </a:r>
                      <a:endParaRPr sz="2900" dirty="0">
                        <a:latin typeface="Helvetica"/>
                        <a:cs typeface="Helvetica"/>
                      </a:endParaRPr>
                    </a:p>
                    <a:p>
                      <a:pPr marL="31750">
                        <a:lnSpc>
                          <a:spcPts val="2805"/>
                        </a:lnSpc>
                      </a:pPr>
                      <a:r>
                        <a:rPr sz="2400" b="1" dirty="0">
                          <a:latin typeface="Helvetica"/>
                          <a:cs typeface="Helvetica"/>
                        </a:rPr>
                        <a:t>Served</a:t>
                      </a:r>
                      <a:r>
                        <a:rPr sz="2400" b="1" spc="5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sz="2400" b="1" dirty="0">
                          <a:latin typeface="Helvetica"/>
                          <a:cs typeface="Helvetica"/>
                        </a:rPr>
                        <a:t>with</a:t>
                      </a:r>
                      <a:r>
                        <a:rPr sz="2400" b="1" spc="5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sz="2400" b="1" spc="-10" dirty="0">
                          <a:latin typeface="Helvetica"/>
                          <a:cs typeface="Helvetica"/>
                        </a:rPr>
                        <a:t>Chips</a:t>
                      </a:r>
                      <a:endParaRPr sz="24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3395"/>
                        </a:lnSpc>
                      </a:pPr>
                      <a:r>
                        <a:rPr sz="2800" b="1" spc="-10" dirty="0">
                          <a:latin typeface="Helvetica"/>
                          <a:cs typeface="Helvetica"/>
                        </a:rPr>
                        <a:t>$1</a:t>
                      </a:r>
                      <a:r>
                        <a:rPr lang="en-AU" sz="2800" b="1" spc="-10" dirty="0">
                          <a:latin typeface="Helvetica"/>
                          <a:cs typeface="Helvetica"/>
                        </a:rPr>
                        <a:t>4.90</a:t>
                      </a:r>
                      <a:endParaRPr sz="28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31750">
                        <a:lnSpc>
                          <a:spcPts val="3395"/>
                        </a:lnSpc>
                      </a:pPr>
                      <a:r>
                        <a:rPr sz="2900" b="1" dirty="0">
                          <a:latin typeface="Helvetica"/>
                          <a:cs typeface="Helvetica"/>
                        </a:rPr>
                        <a:t>Calamari</a:t>
                      </a:r>
                      <a:r>
                        <a:rPr sz="2900" b="1" spc="60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sz="2900" b="1" dirty="0">
                          <a:latin typeface="Helvetica"/>
                          <a:cs typeface="Helvetica"/>
                        </a:rPr>
                        <a:t>&amp;</a:t>
                      </a:r>
                      <a:r>
                        <a:rPr sz="2900" b="1" spc="65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sz="2900" b="1" spc="-10" dirty="0">
                          <a:latin typeface="Helvetica"/>
                          <a:cs typeface="Helvetica"/>
                        </a:rPr>
                        <a:t>Chips</a:t>
                      </a:r>
                      <a:endParaRPr sz="29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3395"/>
                        </a:lnSpc>
                      </a:pPr>
                      <a:r>
                        <a:rPr sz="2800" b="1" spc="-10" dirty="0">
                          <a:latin typeface="Helvetica"/>
                          <a:cs typeface="Helvetica"/>
                        </a:rPr>
                        <a:t>$1</a:t>
                      </a:r>
                      <a:r>
                        <a:rPr lang="en-AU" sz="2800" b="1" spc="-10" dirty="0">
                          <a:latin typeface="Helvetica"/>
                          <a:cs typeface="Helvetica"/>
                        </a:rPr>
                        <a:t>4.90</a:t>
                      </a:r>
                      <a:endParaRPr sz="28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31750">
                        <a:lnSpc>
                          <a:spcPts val="2650"/>
                        </a:lnSpc>
                      </a:pPr>
                      <a:r>
                        <a:rPr lang="en-AU" sz="2400" b="1" dirty="0">
                          <a:latin typeface="Helvetica"/>
                          <a:cs typeface="Helvetica"/>
                        </a:rPr>
                        <a:t>With Lemon &amp; Tartare</a:t>
                      </a:r>
                      <a:endParaRPr sz="2400" b="1" dirty="0">
                        <a:latin typeface="Helvetica"/>
                        <a:cs typeface="Helvetic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8882">
                <a:tc>
                  <a:txBody>
                    <a:bodyPr/>
                    <a:lstStyle/>
                    <a:p>
                      <a:pPr marL="31750">
                        <a:lnSpc>
                          <a:spcPts val="3265"/>
                        </a:lnSpc>
                      </a:pPr>
                      <a:r>
                        <a:rPr sz="2900" b="1" dirty="0">
                          <a:latin typeface="Helvetica"/>
                          <a:cs typeface="Helvetica"/>
                        </a:rPr>
                        <a:t>Kids</a:t>
                      </a:r>
                      <a:r>
                        <a:rPr sz="2900" b="1" spc="70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sz="2900" b="1" dirty="0">
                          <a:latin typeface="Helvetica"/>
                          <a:cs typeface="Helvetica"/>
                        </a:rPr>
                        <a:t>Nugget</a:t>
                      </a:r>
                      <a:r>
                        <a:rPr sz="2900" b="1" spc="70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sz="2900" b="1" spc="-20" dirty="0">
                          <a:latin typeface="Helvetica"/>
                          <a:cs typeface="Helvetica"/>
                        </a:rPr>
                        <a:t>Pack</a:t>
                      </a:r>
                      <a:endParaRPr sz="2900" dirty="0">
                        <a:latin typeface="Helvetica"/>
                        <a:cs typeface="Helvetica"/>
                      </a:endParaRPr>
                    </a:p>
                    <a:p>
                      <a:pPr marL="31750">
                        <a:lnSpc>
                          <a:spcPts val="2805"/>
                        </a:lnSpc>
                      </a:pPr>
                      <a:r>
                        <a:rPr sz="2400" b="1" dirty="0">
                          <a:latin typeface="Helvetica"/>
                          <a:cs typeface="Helvetica"/>
                        </a:rPr>
                        <a:t>5</a:t>
                      </a:r>
                      <a:r>
                        <a:rPr sz="2400" b="1" spc="-5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sz="2400" b="1" dirty="0">
                          <a:latin typeface="Helvetica"/>
                          <a:cs typeface="Helvetica"/>
                        </a:rPr>
                        <a:t>Nuggets</a:t>
                      </a:r>
                      <a:r>
                        <a:rPr sz="2400" b="1" spc="-5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sz="2400" b="1" dirty="0">
                          <a:latin typeface="Helvetica"/>
                          <a:cs typeface="Helvetica"/>
                        </a:rPr>
                        <a:t>with</a:t>
                      </a:r>
                      <a:r>
                        <a:rPr sz="2400" b="1" spc="-5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sz="2400" b="1" spc="-10" dirty="0">
                          <a:latin typeface="Helvetica"/>
                          <a:cs typeface="Helvetica"/>
                        </a:rPr>
                        <a:t>Chips</a:t>
                      </a:r>
                      <a:endParaRPr sz="24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3395"/>
                        </a:lnSpc>
                      </a:pPr>
                      <a:r>
                        <a:rPr sz="2800" b="1" spc="-10" dirty="0">
                          <a:latin typeface="Helvetica"/>
                          <a:cs typeface="Helvetica"/>
                        </a:rPr>
                        <a:t>$</a:t>
                      </a:r>
                      <a:r>
                        <a:rPr lang="en-AU" sz="2800" b="1" spc="-10" dirty="0">
                          <a:latin typeface="Helvetica"/>
                          <a:cs typeface="Helvetica"/>
                        </a:rPr>
                        <a:t>10.00</a:t>
                      </a:r>
                      <a:endParaRPr sz="28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4113">
                <a:tc>
                  <a:txBody>
                    <a:bodyPr/>
                    <a:lstStyle/>
                    <a:p>
                      <a:pPr marL="31750">
                        <a:lnSpc>
                          <a:spcPts val="3265"/>
                        </a:lnSpc>
                      </a:pPr>
                      <a:r>
                        <a:rPr sz="2900" b="1" dirty="0">
                          <a:latin typeface="Helvetica"/>
                          <a:cs typeface="Helvetica"/>
                        </a:rPr>
                        <a:t>Kids</a:t>
                      </a:r>
                      <a:r>
                        <a:rPr sz="2900" b="1" spc="75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sz="2900" b="1" dirty="0">
                          <a:latin typeface="Helvetica"/>
                          <a:cs typeface="Helvetica"/>
                        </a:rPr>
                        <a:t>Calamari</a:t>
                      </a:r>
                      <a:r>
                        <a:rPr sz="2900" b="1" spc="80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sz="2900" b="1" spc="-20" dirty="0">
                          <a:latin typeface="Helvetica"/>
                          <a:cs typeface="Helvetica"/>
                        </a:rPr>
                        <a:t>Pack</a:t>
                      </a:r>
                      <a:endParaRPr sz="2900" dirty="0">
                        <a:latin typeface="Helvetica"/>
                        <a:cs typeface="Helvetica"/>
                      </a:endParaRPr>
                    </a:p>
                    <a:p>
                      <a:pPr marL="31750">
                        <a:lnSpc>
                          <a:spcPts val="2785"/>
                        </a:lnSpc>
                      </a:pPr>
                      <a:r>
                        <a:rPr sz="2400" b="1" dirty="0">
                          <a:latin typeface="Helvetica"/>
                          <a:cs typeface="Helvetica"/>
                        </a:rPr>
                        <a:t>4</a:t>
                      </a:r>
                      <a:r>
                        <a:rPr sz="2400" b="1" spc="-5" dirty="0">
                          <a:latin typeface="Helvetica"/>
                          <a:cs typeface="Helvetica"/>
                        </a:rPr>
                        <a:t> </a:t>
                      </a:r>
                      <a:r>
                        <a:rPr sz="2400" b="1" dirty="0">
                          <a:latin typeface="Helvetica"/>
                          <a:cs typeface="Helvetica"/>
                        </a:rPr>
                        <a:t>Rings with </a:t>
                      </a:r>
                      <a:r>
                        <a:rPr sz="2400" b="1" spc="-10" dirty="0">
                          <a:latin typeface="Helvetica"/>
                          <a:cs typeface="Helvetica"/>
                        </a:rPr>
                        <a:t>Chips</a:t>
                      </a:r>
                      <a:endParaRPr sz="24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3395"/>
                        </a:lnSpc>
                      </a:pPr>
                      <a:r>
                        <a:rPr sz="2800" b="1" spc="-10" dirty="0">
                          <a:latin typeface="Helvetica"/>
                          <a:cs typeface="Helvetica"/>
                        </a:rPr>
                        <a:t>$</a:t>
                      </a:r>
                      <a:r>
                        <a:rPr lang="en-AU" sz="2800" b="1" spc="-10" dirty="0">
                          <a:latin typeface="Helvetica"/>
                          <a:cs typeface="Helvetica"/>
                        </a:rPr>
                        <a:t>10.00</a:t>
                      </a:r>
                      <a:endParaRPr sz="2800" dirty="0">
                        <a:latin typeface="Helvetica"/>
                        <a:cs typeface="Helvetic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1264747" y="6950662"/>
            <a:ext cx="5450205" cy="46294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900" b="1" dirty="0">
                <a:latin typeface="Helvetica"/>
                <a:cs typeface="Helvetica"/>
              </a:rPr>
              <a:t>Sweet</a:t>
            </a:r>
            <a:r>
              <a:rPr sz="2900" b="1" spc="85" dirty="0">
                <a:latin typeface="Helvetica"/>
                <a:cs typeface="Helvetica"/>
              </a:rPr>
              <a:t> </a:t>
            </a:r>
            <a:r>
              <a:rPr sz="2900" b="1" dirty="0">
                <a:latin typeface="Helvetica"/>
                <a:cs typeface="Helvetica"/>
              </a:rPr>
              <a:t>Potato</a:t>
            </a:r>
            <a:r>
              <a:rPr sz="2900" b="1" spc="90" dirty="0">
                <a:latin typeface="Helvetica"/>
                <a:cs typeface="Helvetica"/>
              </a:rPr>
              <a:t> </a:t>
            </a:r>
            <a:r>
              <a:rPr sz="2900" b="1" dirty="0">
                <a:latin typeface="Helvetica"/>
                <a:cs typeface="Helvetica"/>
              </a:rPr>
              <a:t>Fries</a:t>
            </a:r>
            <a:r>
              <a:rPr sz="2900" b="1" spc="95" dirty="0">
                <a:latin typeface="Helvetica"/>
                <a:cs typeface="Helvetica"/>
              </a:rPr>
              <a:t> </a:t>
            </a:r>
            <a:r>
              <a:rPr sz="2900" b="1" dirty="0">
                <a:latin typeface="Helvetica"/>
                <a:cs typeface="Helvetica"/>
              </a:rPr>
              <a:t>with</a:t>
            </a:r>
            <a:r>
              <a:rPr sz="2900" b="1" spc="-40" dirty="0">
                <a:latin typeface="Helvetica"/>
                <a:cs typeface="Helvetica"/>
              </a:rPr>
              <a:t> </a:t>
            </a:r>
            <a:r>
              <a:rPr sz="2900" b="1" spc="-10" dirty="0">
                <a:latin typeface="Helvetica"/>
                <a:cs typeface="Helvetica"/>
              </a:rPr>
              <a:t>Aioli</a:t>
            </a:r>
            <a:endParaRPr sz="2900" dirty="0">
              <a:latin typeface="Helvetica"/>
              <a:cs typeface="Helvetic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64747" y="7379968"/>
            <a:ext cx="4980305" cy="9740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0"/>
              </a:spcBef>
              <a:tabLst>
                <a:tab pos="3284854" algn="l"/>
              </a:tabLst>
            </a:pPr>
            <a:r>
              <a:rPr sz="2900" b="1" spc="-10" dirty="0">
                <a:latin typeface="Helvetica"/>
                <a:cs typeface="Helvetica"/>
              </a:rPr>
              <a:t>Fries</a:t>
            </a:r>
            <a:r>
              <a:rPr sz="3100" b="1" dirty="0">
                <a:latin typeface="Helvetica"/>
                <a:cs typeface="Helvetica"/>
              </a:rPr>
              <a:t>	</a:t>
            </a:r>
            <a:r>
              <a:rPr sz="2400" b="1" dirty="0">
                <a:latin typeface="Helvetica"/>
                <a:cs typeface="Helvetica"/>
              </a:rPr>
              <a:t>Sml</a:t>
            </a:r>
            <a:r>
              <a:rPr sz="2800" b="1" spc="180" dirty="0">
                <a:latin typeface="Helvetica"/>
                <a:cs typeface="Helvetica"/>
              </a:rPr>
              <a:t> </a:t>
            </a:r>
            <a:r>
              <a:rPr sz="2800" b="1" spc="-10" dirty="0">
                <a:latin typeface="Helvetica"/>
                <a:cs typeface="Helvetica"/>
              </a:rPr>
              <a:t>$6.</a:t>
            </a:r>
            <a:r>
              <a:rPr lang="en-AU" sz="2800" b="1" spc="-10" dirty="0">
                <a:latin typeface="Helvetica"/>
                <a:cs typeface="Helvetica"/>
              </a:rPr>
              <a:t>9</a:t>
            </a:r>
            <a:r>
              <a:rPr sz="2800" b="1" spc="-10" dirty="0">
                <a:latin typeface="Helvetica"/>
                <a:cs typeface="Helvetica"/>
              </a:rPr>
              <a:t>0 </a:t>
            </a:r>
            <a:r>
              <a:rPr sz="2900" b="1" spc="-10" dirty="0">
                <a:latin typeface="Helvetica"/>
                <a:cs typeface="Helvetica"/>
              </a:rPr>
              <a:t>Wedges</a:t>
            </a:r>
            <a:endParaRPr sz="2900" dirty="0">
              <a:latin typeface="Helvetica"/>
              <a:cs typeface="Helvetic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08455" y="6965335"/>
            <a:ext cx="1774469" cy="140166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5080" algn="r">
              <a:lnSpc>
                <a:spcPts val="3550"/>
              </a:lnSpc>
              <a:spcBef>
                <a:spcPts val="130"/>
              </a:spcBef>
            </a:pPr>
            <a:r>
              <a:rPr sz="2800" b="1" spc="-10" dirty="0">
                <a:latin typeface="Helvetica"/>
                <a:cs typeface="Helvetica"/>
              </a:rPr>
              <a:t>$8.</a:t>
            </a:r>
            <a:r>
              <a:rPr lang="en-AU" sz="2800" b="1" spc="-10" dirty="0">
                <a:latin typeface="Helvetica"/>
                <a:cs typeface="Helvetica"/>
              </a:rPr>
              <a:t>50</a:t>
            </a:r>
            <a:endParaRPr lang="en-AU" sz="2800" dirty="0">
              <a:latin typeface="Helvetica"/>
              <a:cs typeface="Helvetica"/>
            </a:endParaRPr>
          </a:p>
          <a:p>
            <a:pPr marR="5080" algn="r">
              <a:lnSpc>
                <a:spcPts val="3545"/>
              </a:lnSpc>
            </a:pPr>
            <a:r>
              <a:rPr lang="en-AU" sz="2400" b="1" dirty="0">
                <a:latin typeface="Helvetica"/>
                <a:cs typeface="Helvetica"/>
              </a:rPr>
              <a:t>Lge</a:t>
            </a:r>
            <a:r>
              <a:rPr lang="en-AU" sz="2800" b="1" spc="185" dirty="0">
                <a:latin typeface="Helvetica"/>
                <a:cs typeface="Helvetica"/>
              </a:rPr>
              <a:t> </a:t>
            </a:r>
            <a:r>
              <a:rPr lang="en-AU" sz="2800" b="1" spc="-10" dirty="0">
                <a:latin typeface="Helvetica"/>
                <a:cs typeface="Helvetica"/>
              </a:rPr>
              <a:t>$10.90</a:t>
            </a:r>
            <a:endParaRPr lang="en-AU" sz="2800" dirty="0">
              <a:latin typeface="Helvetica"/>
              <a:cs typeface="Helvetica"/>
            </a:endParaRPr>
          </a:p>
          <a:p>
            <a:pPr marR="5080" algn="r">
              <a:lnSpc>
                <a:spcPts val="3715"/>
              </a:lnSpc>
            </a:pPr>
            <a:r>
              <a:rPr sz="2800" b="1" spc="-10" dirty="0">
                <a:latin typeface="Helvetica"/>
                <a:cs typeface="Helvetica"/>
              </a:rPr>
              <a:t>$9.5</a:t>
            </a:r>
            <a:r>
              <a:rPr lang="en-AU" sz="2800" b="1" spc="-10" dirty="0">
                <a:latin typeface="Helvetica"/>
                <a:cs typeface="Helvetica"/>
              </a:rPr>
              <a:t>0</a:t>
            </a:r>
            <a:endParaRPr sz="2800" dirty="0">
              <a:latin typeface="Helvetica"/>
              <a:cs typeface="Helvetic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64747" y="8290935"/>
            <a:ext cx="4980305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b="1" dirty="0">
                <a:latin typeface="Helvetica"/>
                <a:cs typeface="Helvetica"/>
              </a:rPr>
              <a:t>With</a:t>
            </a:r>
            <a:r>
              <a:rPr sz="2400" b="1" spc="-5" dirty="0">
                <a:latin typeface="Helvetica"/>
                <a:cs typeface="Helvetica"/>
              </a:rPr>
              <a:t> </a:t>
            </a:r>
            <a:r>
              <a:rPr sz="2400" b="1" dirty="0">
                <a:latin typeface="Helvetica"/>
                <a:cs typeface="Helvetica"/>
              </a:rPr>
              <a:t>Sour</a:t>
            </a:r>
            <a:r>
              <a:rPr sz="2400" b="1" spc="-5" dirty="0">
                <a:latin typeface="Helvetica"/>
                <a:cs typeface="Helvetica"/>
              </a:rPr>
              <a:t> </a:t>
            </a:r>
            <a:r>
              <a:rPr sz="2400" b="1" dirty="0">
                <a:latin typeface="Helvetica"/>
                <a:cs typeface="Helvetica"/>
              </a:rPr>
              <a:t>Cream</a:t>
            </a:r>
            <a:r>
              <a:rPr sz="2400" b="1" spc="-5" dirty="0">
                <a:latin typeface="Helvetica"/>
                <a:cs typeface="Helvetica"/>
              </a:rPr>
              <a:t> </a:t>
            </a:r>
            <a:r>
              <a:rPr sz="2400" b="1" dirty="0">
                <a:latin typeface="Helvetica"/>
                <a:cs typeface="Helvetica"/>
              </a:rPr>
              <a:t>&amp;</a:t>
            </a:r>
            <a:r>
              <a:rPr sz="2400" b="1" spc="-5" dirty="0">
                <a:latin typeface="Helvetica"/>
                <a:cs typeface="Helvetica"/>
              </a:rPr>
              <a:t> </a:t>
            </a:r>
            <a:r>
              <a:rPr sz="2400" b="1" dirty="0">
                <a:latin typeface="Helvetica"/>
                <a:cs typeface="Helvetica"/>
              </a:rPr>
              <a:t>Sweet </a:t>
            </a:r>
            <a:r>
              <a:rPr sz="2400" b="1" spc="-10" dirty="0">
                <a:latin typeface="Helvetica"/>
                <a:cs typeface="Helvetica"/>
              </a:rPr>
              <a:t>Chilli</a:t>
            </a:r>
            <a:endParaRPr sz="2400" dirty="0">
              <a:latin typeface="Helvetica"/>
              <a:cs typeface="Helvetic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479127" y="2229215"/>
            <a:ext cx="4710430" cy="2395855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1025"/>
              </a:spcBef>
            </a:pPr>
            <a:r>
              <a:rPr lang="en-AU" sz="3950" b="1" spc="-55" dirty="0">
                <a:latin typeface="Helvetica CE"/>
                <a:cs typeface="Helvetica CE"/>
              </a:rPr>
              <a:t>Kids</a:t>
            </a:r>
            <a:r>
              <a:rPr sz="3950" b="1" spc="-55" dirty="0">
                <a:latin typeface="Helvetica CE"/>
                <a:cs typeface="Helvetica CE"/>
              </a:rPr>
              <a:t> </a:t>
            </a:r>
            <a:r>
              <a:rPr sz="3950" b="1" dirty="0">
                <a:latin typeface="Helvetica CE"/>
                <a:cs typeface="Helvetica CE"/>
              </a:rPr>
              <a:t>Nugget</a:t>
            </a:r>
            <a:r>
              <a:rPr sz="3950" b="1" spc="-40" dirty="0">
                <a:latin typeface="Helvetica CE"/>
                <a:cs typeface="Helvetica CE"/>
              </a:rPr>
              <a:t> </a:t>
            </a:r>
            <a:r>
              <a:rPr sz="3950" b="1" spc="-45" dirty="0">
                <a:latin typeface="Helvetica CE"/>
                <a:cs typeface="Helvetica CE"/>
              </a:rPr>
              <a:t>Pack </a:t>
            </a:r>
            <a:r>
              <a:rPr sz="3950" b="1" dirty="0">
                <a:latin typeface="Helvetica CE"/>
                <a:cs typeface="Helvetica CE"/>
              </a:rPr>
              <a:t>or Calamari </a:t>
            </a:r>
            <a:r>
              <a:rPr sz="3950" b="1" spc="-20" dirty="0">
                <a:latin typeface="Helvetica CE"/>
                <a:cs typeface="Helvetica CE"/>
              </a:rPr>
              <a:t>Pack</a:t>
            </a:r>
            <a:endParaRPr sz="3950" dirty="0">
              <a:latin typeface="Helvetica CE"/>
              <a:cs typeface="Helvetica CE"/>
            </a:endParaRPr>
          </a:p>
          <a:p>
            <a:pPr marL="12700">
              <a:lnSpc>
                <a:spcPts val="3654"/>
              </a:lnSpc>
            </a:pPr>
            <a:r>
              <a:rPr sz="3100" dirty="0">
                <a:latin typeface="HelveticaNeue-Medium"/>
                <a:cs typeface="HelveticaNeue-Medium"/>
              </a:rPr>
              <a:t>&amp;</a:t>
            </a:r>
            <a:r>
              <a:rPr sz="3100" spc="60" dirty="0">
                <a:latin typeface="HelveticaNeue-Medium"/>
                <a:cs typeface="HelveticaNeue-Medium"/>
              </a:rPr>
              <a:t> </a:t>
            </a:r>
            <a:r>
              <a:rPr lang="en-AU" sz="3100" dirty="0">
                <a:latin typeface="HelveticaNeue-Medium"/>
                <a:cs typeface="HelveticaNeue-Medium"/>
              </a:rPr>
              <a:t>Pop Tops </a:t>
            </a:r>
            <a:r>
              <a:rPr sz="3100" dirty="0">
                <a:latin typeface="HelveticaNeue-Medium"/>
                <a:cs typeface="HelveticaNeue-Medium"/>
              </a:rPr>
              <a:t>Drink</a:t>
            </a:r>
            <a:r>
              <a:rPr sz="3100" spc="65" dirty="0">
                <a:latin typeface="HelveticaNeue-Medium"/>
                <a:cs typeface="HelveticaNeue-Medium"/>
              </a:rPr>
              <a:t> </a:t>
            </a:r>
            <a:r>
              <a:rPr sz="3100" spc="-10" dirty="0">
                <a:latin typeface="HelveticaNeue-Medium"/>
                <a:cs typeface="HelveticaNeue-Medium"/>
              </a:rPr>
              <a:t>250mL</a:t>
            </a:r>
            <a:endParaRPr sz="3100" dirty="0">
              <a:latin typeface="HelveticaNeue-Medium"/>
              <a:cs typeface="HelveticaNeue-Medium"/>
            </a:endParaRPr>
          </a:p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sz="4450" b="1" spc="-10" dirty="0">
                <a:latin typeface="Helvetica CE"/>
                <a:cs typeface="Helvetica CE"/>
              </a:rPr>
              <a:t>$</a:t>
            </a:r>
            <a:r>
              <a:rPr lang="en-AU" sz="4450" b="1" spc="-10" dirty="0">
                <a:latin typeface="Helvetica CE"/>
                <a:cs typeface="Helvetica CE"/>
              </a:rPr>
              <a:t>13.00</a:t>
            </a:r>
            <a:endParaRPr sz="4450" dirty="0">
              <a:latin typeface="Helvetica CE"/>
              <a:cs typeface="Helvetica C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79126" y="6801191"/>
            <a:ext cx="5972165" cy="2116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690"/>
              </a:lnSpc>
              <a:spcBef>
                <a:spcPts val="105"/>
              </a:spcBef>
            </a:pPr>
            <a:r>
              <a:rPr lang="en-AU" sz="3950" b="1" spc="-20" dirty="0">
                <a:latin typeface="Helvetica CE"/>
                <a:cs typeface="Helvetica CE"/>
              </a:rPr>
              <a:t>Chicken Schnitzel </a:t>
            </a:r>
            <a:r>
              <a:rPr sz="3950" b="1" spc="-20" dirty="0">
                <a:latin typeface="Helvetica CE"/>
                <a:cs typeface="Helvetica CE"/>
              </a:rPr>
              <a:t>Wrap</a:t>
            </a:r>
            <a:endParaRPr sz="3950" dirty="0">
              <a:latin typeface="Helvetica CE"/>
              <a:cs typeface="Helvetica CE"/>
            </a:endParaRPr>
          </a:p>
          <a:p>
            <a:pPr marL="12700" marR="5080">
              <a:lnSpc>
                <a:spcPts val="3300"/>
              </a:lnSpc>
              <a:spcBef>
                <a:spcPts val="409"/>
              </a:spcBef>
            </a:pPr>
            <a:r>
              <a:rPr sz="3100" dirty="0">
                <a:latin typeface="HelveticaNeue-Medium"/>
                <a:cs typeface="HelveticaNeue-Medium"/>
              </a:rPr>
              <a:t>&amp;</a:t>
            </a:r>
            <a:r>
              <a:rPr sz="3100" spc="90" dirty="0">
                <a:latin typeface="HelveticaNeue-Medium"/>
                <a:cs typeface="HelveticaNeue-Medium"/>
              </a:rPr>
              <a:t> </a:t>
            </a:r>
            <a:r>
              <a:rPr sz="3100" dirty="0">
                <a:latin typeface="HelveticaNeue-Medium"/>
                <a:cs typeface="HelveticaNeue-Medium"/>
              </a:rPr>
              <a:t>600mL</a:t>
            </a:r>
            <a:r>
              <a:rPr lang="en-AU" sz="3100" spc="95" dirty="0">
                <a:latin typeface="HelveticaNeue-Medium"/>
                <a:cs typeface="HelveticaNeue-Medium"/>
              </a:rPr>
              <a:t> Soft Drink </a:t>
            </a:r>
            <a:r>
              <a:rPr sz="3100" spc="-20" dirty="0">
                <a:latin typeface="HelveticaNeue-Medium"/>
                <a:cs typeface="HelveticaNeue-Medium"/>
              </a:rPr>
              <a:t>Variety </a:t>
            </a:r>
            <a:r>
              <a:rPr sz="3100" dirty="0">
                <a:latin typeface="HelveticaNeue-Medium"/>
                <a:cs typeface="HelveticaNeue-Medium"/>
              </a:rPr>
              <a:t>or</a:t>
            </a:r>
            <a:r>
              <a:rPr sz="3100" spc="60" dirty="0">
                <a:latin typeface="HelveticaNeue-Medium"/>
                <a:cs typeface="HelveticaNeue-Medium"/>
              </a:rPr>
              <a:t> </a:t>
            </a:r>
            <a:r>
              <a:rPr lang="en-AU" sz="3100" spc="60" dirty="0">
                <a:latin typeface="HelveticaNeue-Medium"/>
                <a:cs typeface="HelveticaNeue-Medium"/>
              </a:rPr>
              <a:t>Cool Ridge</a:t>
            </a:r>
            <a:r>
              <a:rPr sz="3100" spc="60" dirty="0">
                <a:latin typeface="HelveticaNeue-Medium"/>
                <a:cs typeface="HelveticaNeue-Medium"/>
              </a:rPr>
              <a:t> </a:t>
            </a:r>
            <a:r>
              <a:rPr sz="3100" spc="-10" dirty="0">
                <a:latin typeface="HelveticaNeue-Medium"/>
                <a:cs typeface="HelveticaNeue-Medium"/>
              </a:rPr>
              <a:t>750mL</a:t>
            </a:r>
            <a:endParaRPr sz="3100" dirty="0">
              <a:latin typeface="HelveticaNeue-Medium"/>
              <a:cs typeface="HelveticaNeue-Medium"/>
            </a:endParaRPr>
          </a:p>
          <a:p>
            <a:pPr marL="12700">
              <a:lnSpc>
                <a:spcPts val="4730"/>
              </a:lnSpc>
            </a:pPr>
            <a:r>
              <a:rPr sz="4450" b="1" spc="-10" dirty="0">
                <a:latin typeface="Helvetica CE"/>
                <a:cs typeface="Helvetica CE"/>
              </a:rPr>
              <a:t>$1</a:t>
            </a:r>
            <a:r>
              <a:rPr lang="en-AU" sz="4450" b="1" spc="-10" dirty="0">
                <a:latin typeface="Helvetica CE"/>
                <a:cs typeface="Helvetica CE"/>
              </a:rPr>
              <a:t>6</a:t>
            </a:r>
            <a:r>
              <a:rPr sz="4450" b="1" spc="-10" dirty="0">
                <a:latin typeface="Helvetica CE"/>
                <a:cs typeface="Helvetica CE"/>
              </a:rPr>
              <a:t>.</a:t>
            </a:r>
            <a:r>
              <a:rPr lang="en-AU" sz="4450" b="1" spc="-10" dirty="0">
                <a:latin typeface="Helvetica CE"/>
                <a:cs typeface="Helvetica CE"/>
              </a:rPr>
              <a:t>50</a:t>
            </a:r>
            <a:endParaRPr sz="4450" dirty="0">
              <a:latin typeface="Helvetica CE"/>
              <a:cs typeface="Helvetica CE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2867038" y="2454822"/>
            <a:ext cx="5972315" cy="7267028"/>
            <a:chOff x="12753538" y="2454396"/>
            <a:chExt cx="5972315" cy="7267028"/>
          </a:xfrm>
        </p:grpSpPr>
        <p:pic>
          <p:nvPicPr>
            <p:cNvPr id="16" name="object 1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029565" y="2454396"/>
              <a:ext cx="2022752" cy="2087504"/>
            </a:xfrm>
            <a:prstGeom prst="ellipse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7553008" y="9522669"/>
              <a:ext cx="1172845" cy="198755"/>
            </a:xfrm>
            <a:custGeom>
              <a:avLst/>
              <a:gdLst/>
              <a:ahLst/>
              <a:cxnLst/>
              <a:rect l="l" t="t" r="r" b="b"/>
              <a:pathLst>
                <a:path w="1172844" h="198754">
                  <a:moveTo>
                    <a:pt x="586348" y="0"/>
                  </a:moveTo>
                  <a:lnTo>
                    <a:pt x="512797" y="774"/>
                  </a:lnTo>
                  <a:lnTo>
                    <a:pt x="441973" y="3034"/>
                  </a:lnTo>
                  <a:lnTo>
                    <a:pt x="374425" y="6688"/>
                  </a:lnTo>
                  <a:lnTo>
                    <a:pt x="310702" y="11642"/>
                  </a:lnTo>
                  <a:lnTo>
                    <a:pt x="251354" y="17804"/>
                  </a:lnTo>
                  <a:lnTo>
                    <a:pt x="196930" y="25079"/>
                  </a:lnTo>
                  <a:lnTo>
                    <a:pt x="147980" y="33374"/>
                  </a:lnTo>
                  <a:lnTo>
                    <a:pt x="105053" y="42598"/>
                  </a:lnTo>
                  <a:lnTo>
                    <a:pt x="39467" y="63454"/>
                  </a:lnTo>
                  <a:lnTo>
                    <a:pt x="4568" y="86904"/>
                  </a:lnTo>
                  <a:lnTo>
                    <a:pt x="0" y="99368"/>
                  </a:lnTo>
                  <a:lnTo>
                    <a:pt x="4568" y="111832"/>
                  </a:lnTo>
                  <a:lnTo>
                    <a:pt x="39467" y="135282"/>
                  </a:lnTo>
                  <a:lnTo>
                    <a:pt x="105053" y="156139"/>
                  </a:lnTo>
                  <a:lnTo>
                    <a:pt x="147980" y="165362"/>
                  </a:lnTo>
                  <a:lnTo>
                    <a:pt x="196930" y="173658"/>
                  </a:lnTo>
                  <a:lnTo>
                    <a:pt x="251354" y="180933"/>
                  </a:lnTo>
                  <a:lnTo>
                    <a:pt x="310702" y="187094"/>
                  </a:lnTo>
                  <a:lnTo>
                    <a:pt x="374425" y="192048"/>
                  </a:lnTo>
                  <a:lnTo>
                    <a:pt x="441973" y="195702"/>
                  </a:lnTo>
                  <a:lnTo>
                    <a:pt x="512797" y="197963"/>
                  </a:lnTo>
                  <a:lnTo>
                    <a:pt x="586348" y="198737"/>
                  </a:lnTo>
                  <a:lnTo>
                    <a:pt x="659899" y="197963"/>
                  </a:lnTo>
                  <a:lnTo>
                    <a:pt x="730723" y="195702"/>
                  </a:lnTo>
                  <a:lnTo>
                    <a:pt x="798271" y="192048"/>
                  </a:lnTo>
                  <a:lnTo>
                    <a:pt x="861994" y="187094"/>
                  </a:lnTo>
                  <a:lnTo>
                    <a:pt x="921342" y="180933"/>
                  </a:lnTo>
                  <a:lnTo>
                    <a:pt x="975766" y="173658"/>
                  </a:lnTo>
                  <a:lnTo>
                    <a:pt x="1024716" y="165362"/>
                  </a:lnTo>
                  <a:lnTo>
                    <a:pt x="1067643" y="156139"/>
                  </a:lnTo>
                  <a:lnTo>
                    <a:pt x="1133229" y="135282"/>
                  </a:lnTo>
                  <a:lnTo>
                    <a:pt x="1168128" y="111832"/>
                  </a:lnTo>
                  <a:lnTo>
                    <a:pt x="1172697" y="99368"/>
                  </a:lnTo>
                  <a:lnTo>
                    <a:pt x="1168128" y="86904"/>
                  </a:lnTo>
                  <a:lnTo>
                    <a:pt x="1133229" y="63454"/>
                  </a:lnTo>
                  <a:lnTo>
                    <a:pt x="1067643" y="42598"/>
                  </a:lnTo>
                  <a:lnTo>
                    <a:pt x="1024716" y="33374"/>
                  </a:lnTo>
                  <a:lnTo>
                    <a:pt x="975766" y="25079"/>
                  </a:lnTo>
                  <a:lnTo>
                    <a:pt x="921342" y="17804"/>
                  </a:lnTo>
                  <a:lnTo>
                    <a:pt x="861994" y="11642"/>
                  </a:lnTo>
                  <a:lnTo>
                    <a:pt x="798271" y="6688"/>
                  </a:lnTo>
                  <a:lnTo>
                    <a:pt x="730723" y="3034"/>
                  </a:lnTo>
                  <a:lnTo>
                    <a:pt x="659899" y="774"/>
                  </a:lnTo>
                  <a:lnTo>
                    <a:pt x="586348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53538" y="3811402"/>
              <a:ext cx="5972165" cy="2087504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2585547" y="9432353"/>
            <a:ext cx="5676900" cy="794448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>
              <a:lnSpc>
                <a:spcPts val="2470"/>
              </a:lnSpc>
              <a:spcBef>
                <a:spcPts val="595"/>
              </a:spcBef>
            </a:pPr>
            <a:r>
              <a:rPr sz="2450" dirty="0">
                <a:latin typeface="HelveticaNeue-Medium"/>
                <a:cs typeface="HelveticaNeue-Medium"/>
              </a:rPr>
              <a:t>*All</a:t>
            </a:r>
            <a:r>
              <a:rPr sz="2450" spc="5" dirty="0">
                <a:latin typeface="HelveticaNeue-Medium"/>
                <a:cs typeface="HelveticaNeue-Medium"/>
              </a:rPr>
              <a:t> </a:t>
            </a:r>
            <a:r>
              <a:rPr lang="en-AU" sz="2450" spc="5" dirty="0">
                <a:latin typeface="HelveticaNeue-Medium"/>
                <a:cs typeface="HelveticaNeue-Medium"/>
              </a:rPr>
              <a:t>m</a:t>
            </a:r>
            <a:r>
              <a:rPr sz="2450" dirty="0" err="1">
                <a:latin typeface="HelveticaNeue-Medium"/>
                <a:cs typeface="HelveticaNeue-Medium"/>
              </a:rPr>
              <a:t>eals</a:t>
            </a:r>
            <a:r>
              <a:rPr sz="2450" spc="5" dirty="0">
                <a:latin typeface="HelveticaNeue-Medium"/>
                <a:cs typeface="HelveticaNeue-Medium"/>
              </a:rPr>
              <a:t> </a:t>
            </a:r>
            <a:r>
              <a:rPr lang="en-AU" sz="2450" dirty="0">
                <a:latin typeface="HelveticaNeue-Medium"/>
                <a:cs typeface="HelveticaNeue-Medium"/>
              </a:rPr>
              <a:t>include a sauce.</a:t>
            </a:r>
            <a:endParaRPr lang="en-AU" sz="2450" spc="-10" dirty="0">
              <a:latin typeface="HelveticaNeue-Medium"/>
              <a:cs typeface="HelveticaNeue-Medium"/>
            </a:endParaRPr>
          </a:p>
          <a:p>
            <a:pPr marL="12700" marR="5080">
              <a:lnSpc>
                <a:spcPts val="2470"/>
              </a:lnSpc>
              <a:spcBef>
                <a:spcPts val="595"/>
              </a:spcBef>
            </a:pPr>
            <a:r>
              <a:rPr sz="2450" spc="-10" dirty="0">
                <a:latin typeface="HelveticaNeue-Medium"/>
                <a:cs typeface="HelveticaNeue-Medium"/>
              </a:rPr>
              <a:t> </a:t>
            </a:r>
            <a:r>
              <a:rPr sz="2450" dirty="0">
                <a:latin typeface="HelveticaNeue-Medium"/>
                <a:cs typeface="HelveticaNeue-Medium"/>
              </a:rPr>
              <a:t>Additional</a:t>
            </a:r>
            <a:r>
              <a:rPr sz="2450" spc="-20" dirty="0">
                <a:latin typeface="HelveticaNeue-Medium"/>
                <a:cs typeface="HelveticaNeue-Medium"/>
              </a:rPr>
              <a:t> </a:t>
            </a:r>
            <a:r>
              <a:rPr sz="2450" spc="-25" dirty="0">
                <a:latin typeface="HelveticaNeue-Medium"/>
                <a:cs typeface="HelveticaNeue-Medium"/>
              </a:rPr>
              <a:t>Tomato</a:t>
            </a:r>
            <a:r>
              <a:rPr sz="2450" spc="-20" dirty="0">
                <a:latin typeface="HelveticaNeue-Medium"/>
                <a:cs typeface="HelveticaNeue-Medium"/>
              </a:rPr>
              <a:t> </a:t>
            </a:r>
            <a:r>
              <a:rPr sz="2450" dirty="0">
                <a:latin typeface="HelveticaNeue-Medium"/>
                <a:cs typeface="HelveticaNeue-Medium"/>
              </a:rPr>
              <a:t>or</a:t>
            </a:r>
            <a:r>
              <a:rPr sz="2450" spc="-20" dirty="0">
                <a:latin typeface="HelveticaNeue-Medium"/>
                <a:cs typeface="HelveticaNeue-Medium"/>
              </a:rPr>
              <a:t> </a:t>
            </a:r>
            <a:r>
              <a:rPr sz="2450" dirty="0">
                <a:latin typeface="HelveticaNeue-Medium"/>
                <a:cs typeface="HelveticaNeue-Medium"/>
              </a:rPr>
              <a:t>BBQ</a:t>
            </a:r>
            <a:r>
              <a:rPr sz="2450" spc="-20" dirty="0">
                <a:latin typeface="HelveticaNeue-Medium"/>
                <a:cs typeface="HelveticaNeue-Medium"/>
              </a:rPr>
              <a:t> </a:t>
            </a:r>
            <a:r>
              <a:rPr sz="2450" dirty="0">
                <a:latin typeface="HelveticaNeue-Medium"/>
                <a:cs typeface="HelveticaNeue-Medium"/>
              </a:rPr>
              <a:t>Sauce</a:t>
            </a:r>
            <a:r>
              <a:rPr sz="2450" spc="-20" dirty="0">
                <a:latin typeface="HelveticaNeue-Medium"/>
                <a:cs typeface="HelveticaNeue-Medium"/>
              </a:rPr>
              <a:t> </a:t>
            </a:r>
            <a:r>
              <a:rPr sz="2450" spc="-10" dirty="0">
                <a:latin typeface="HelveticaNeue-Medium"/>
                <a:cs typeface="HelveticaNeue-Medium"/>
              </a:rPr>
              <a:t>$0.</a:t>
            </a:r>
            <a:r>
              <a:rPr lang="en-US" sz="2450" spc="-10" dirty="0">
                <a:latin typeface="HelveticaNeue-Medium"/>
                <a:cs typeface="HelveticaNeue-Medium"/>
              </a:rPr>
              <a:t>4</a:t>
            </a:r>
            <a:r>
              <a:rPr sz="2450" spc="-10" dirty="0">
                <a:latin typeface="HelveticaNeue-Medium"/>
                <a:cs typeface="HelveticaNeue-Medium"/>
              </a:rPr>
              <a:t>0</a:t>
            </a:r>
            <a:endParaRPr sz="2450" dirty="0">
              <a:latin typeface="HelveticaNeue-Medium"/>
              <a:cs typeface="HelveticaNeue-Medium"/>
            </a:endParaRPr>
          </a:p>
        </p:txBody>
      </p:sp>
      <p:pic>
        <p:nvPicPr>
          <p:cNvPr id="23" name="Picture 22" descr="A plastic bottle of water&#10;&#10;Description automatically generated">
            <a:extLst>
              <a:ext uri="{FF2B5EF4-FFF2-40B4-BE49-F238E27FC236}">
                <a16:creationId xmlns:a16="http://schemas.microsoft.com/office/drawing/2014/main" id="{7E741B0E-00CF-5F16-6BA5-2B22D7E978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065" y="5308410"/>
            <a:ext cx="1731294" cy="4123943"/>
          </a:xfrm>
          <a:prstGeom prst="rect">
            <a:avLst/>
          </a:prstGeom>
        </p:spPr>
      </p:pic>
      <p:pic>
        <p:nvPicPr>
          <p:cNvPr id="25" name="Picture 24" descr="A bottle of soda with water drops&#10;&#10;Description automatically generated">
            <a:extLst>
              <a:ext uri="{FF2B5EF4-FFF2-40B4-BE49-F238E27FC236}">
                <a16:creationId xmlns:a16="http://schemas.microsoft.com/office/drawing/2014/main" id="{818D5753-5E0A-C7C3-34A6-E2C7C08166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1083" y="4892675"/>
            <a:ext cx="2142160" cy="51000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84" y="-25348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79127" y="2167144"/>
            <a:ext cx="6964323" cy="822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220"/>
              </a:lnSpc>
              <a:spcBef>
                <a:spcPts val="100"/>
              </a:spcBef>
            </a:pPr>
            <a:r>
              <a:rPr lang="en-AU" sz="4000" dirty="0">
                <a:latin typeface="HelveticaNeue-Medium"/>
                <a:cs typeface="HelveticaNeue-Medium"/>
              </a:rPr>
              <a:t>Donut, Cake or Slice</a:t>
            </a:r>
            <a:endParaRPr sz="4000" dirty="0">
              <a:latin typeface="HelveticaNeue-Medium"/>
              <a:cs typeface="HelveticaNeue-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89590" y="3676038"/>
            <a:ext cx="2715260" cy="1081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900" b="1" spc="-10" dirty="0">
                <a:solidFill>
                  <a:srgbClr val="FFFFFF"/>
                </a:solidFill>
                <a:latin typeface="Helvetica CE"/>
                <a:cs typeface="Helvetica CE"/>
              </a:rPr>
              <a:t>$1</a:t>
            </a:r>
            <a:r>
              <a:rPr lang="en-AU" sz="6900" b="1" spc="-10" dirty="0">
                <a:solidFill>
                  <a:srgbClr val="FFFFFF"/>
                </a:solidFill>
                <a:latin typeface="Helvetica CE"/>
                <a:cs typeface="Helvetica CE"/>
              </a:rPr>
              <a:t>1.00</a:t>
            </a:r>
            <a:endParaRPr sz="6900" dirty="0">
              <a:latin typeface="Helvetica CE"/>
              <a:cs typeface="Helvetica C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07442" y="2156498"/>
            <a:ext cx="8864363" cy="380232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784860">
              <a:spcBef>
                <a:spcPts val="90"/>
              </a:spcBef>
            </a:pPr>
            <a:r>
              <a:rPr lang="en-AU" sz="2900" b="1" spc="-20" dirty="0">
                <a:latin typeface="Helvetica CE"/>
                <a:cs typeface="Helvetica CE"/>
              </a:rPr>
              <a:t>Chicken Schnitzel Wrap	</a:t>
            </a:r>
            <a:r>
              <a:rPr lang="en-AU" sz="3100" b="1" spc="-20" dirty="0">
                <a:latin typeface="Helvetica CE"/>
                <a:cs typeface="Helvetica CE"/>
              </a:rPr>
              <a:t>		    </a:t>
            </a:r>
            <a:r>
              <a:rPr lang="en-AU" sz="2900" b="1" spc="-20" dirty="0">
                <a:latin typeface="Helvetica CE"/>
                <a:cs typeface="Helvetica CE"/>
              </a:rPr>
              <a:t>$12.00</a:t>
            </a:r>
          </a:p>
          <a:p>
            <a:pPr marL="12700" marR="784860">
              <a:spcBef>
                <a:spcPts val="90"/>
              </a:spcBef>
            </a:pPr>
            <a:r>
              <a:rPr lang="en-AU" sz="2200" spc="-20" dirty="0">
                <a:latin typeface="Helvetica CE"/>
                <a:cs typeface="Helvetica CE"/>
              </a:rPr>
              <a:t>Schnitzel, Lettuce and Sweet Chili </a:t>
            </a:r>
          </a:p>
          <a:p>
            <a:pPr marL="12700" marR="784860">
              <a:spcBef>
                <a:spcPts val="90"/>
              </a:spcBef>
            </a:pPr>
            <a:endParaRPr lang="en-AU" sz="800" b="1" spc="-20" dirty="0">
              <a:latin typeface="Helvetica CE"/>
              <a:cs typeface="Helvetica CE"/>
            </a:endParaRPr>
          </a:p>
          <a:p>
            <a:pPr marL="12700" marR="784860">
              <a:spcBef>
                <a:spcPts val="90"/>
              </a:spcBef>
            </a:pPr>
            <a:r>
              <a:rPr lang="en-AU" sz="2900" b="1" spc="-20" dirty="0">
                <a:latin typeface="Helvetica CE"/>
                <a:cs typeface="Helvetica CE"/>
              </a:rPr>
              <a:t>Mediterranean Turkish Roll    </a:t>
            </a:r>
            <a:r>
              <a:rPr lang="en-AU" sz="3100" b="1" spc="-20" dirty="0">
                <a:latin typeface="Helvetica CE"/>
                <a:cs typeface="Helvetica CE"/>
              </a:rPr>
              <a:t>	             </a:t>
            </a:r>
            <a:r>
              <a:rPr lang="en-AU" sz="2900" b="1" spc="-20" dirty="0">
                <a:latin typeface="Helvetica CE"/>
                <a:cs typeface="Helvetica CE"/>
              </a:rPr>
              <a:t>$10.50</a:t>
            </a:r>
          </a:p>
          <a:p>
            <a:pPr marL="12700" marR="784860">
              <a:spcBef>
                <a:spcPts val="90"/>
              </a:spcBef>
            </a:pPr>
            <a:r>
              <a:rPr lang="en-AU" sz="2200" spc="-20" dirty="0">
                <a:latin typeface="Helvetica CE"/>
                <a:cs typeface="Helvetica CE"/>
              </a:rPr>
              <a:t>With Roast Vegetables, Sundried Tomatoes, Olives &amp; </a:t>
            </a:r>
            <a:r>
              <a:rPr lang="en-AU" sz="2400" spc="-20" dirty="0">
                <a:latin typeface="Helvetica CE"/>
                <a:cs typeface="Helvetica CE"/>
              </a:rPr>
              <a:t>Feta</a:t>
            </a:r>
          </a:p>
          <a:p>
            <a:pPr marL="12700" marR="784860">
              <a:spcBef>
                <a:spcPts val="90"/>
              </a:spcBef>
            </a:pPr>
            <a:r>
              <a:rPr lang="en-AU" sz="2900" b="1" dirty="0">
                <a:latin typeface="Helvetica CE"/>
                <a:cs typeface="Helvetica CE"/>
              </a:rPr>
              <a:t>Chicken </a:t>
            </a:r>
            <a:r>
              <a:rPr sz="2900" b="1" dirty="0">
                <a:latin typeface="Helvetica CE"/>
                <a:cs typeface="Helvetica CE"/>
              </a:rPr>
              <a:t>Turkish</a:t>
            </a:r>
            <a:r>
              <a:rPr sz="2900" b="1" spc="-170" dirty="0">
                <a:latin typeface="Helvetica CE"/>
                <a:cs typeface="Helvetica CE"/>
              </a:rPr>
              <a:t> </a:t>
            </a:r>
            <a:r>
              <a:rPr sz="2900" b="1" spc="-10" dirty="0">
                <a:latin typeface="Helvetica CE"/>
                <a:cs typeface="Helvetica CE"/>
              </a:rPr>
              <a:t>Roll</a:t>
            </a:r>
            <a:r>
              <a:rPr lang="en-AU" sz="3100" b="1" spc="-10" dirty="0">
                <a:latin typeface="Helvetica CE"/>
                <a:cs typeface="Helvetica CE"/>
              </a:rPr>
              <a:t>			             </a:t>
            </a:r>
            <a:r>
              <a:rPr lang="en-AU" sz="2900" b="1" spc="-10" dirty="0">
                <a:latin typeface="Helvetica CE"/>
                <a:cs typeface="Helvetica CE"/>
              </a:rPr>
              <a:t>$12.00</a:t>
            </a:r>
            <a:endParaRPr sz="2900" dirty="0">
              <a:latin typeface="Helvetica CE"/>
              <a:cs typeface="Helvetica CE"/>
            </a:endParaRPr>
          </a:p>
          <a:p>
            <a:pPr marL="12700"/>
            <a:r>
              <a:rPr lang="en-AU" sz="2200" dirty="0">
                <a:latin typeface="HelveticaNeue-Medium"/>
                <a:cs typeface="HelveticaNeue-Medium"/>
              </a:rPr>
              <a:t>With </a:t>
            </a:r>
            <a:r>
              <a:rPr sz="2200" dirty="0">
                <a:latin typeface="HelveticaNeue-Medium"/>
                <a:cs typeface="HelveticaNeue-Medium"/>
              </a:rPr>
              <a:t>Chicken</a:t>
            </a:r>
            <a:r>
              <a:rPr sz="2200" spc="-10" dirty="0">
                <a:latin typeface="HelveticaNeue-Medium"/>
                <a:cs typeface="HelveticaNeue-Medium"/>
              </a:rPr>
              <a:t> </a:t>
            </a:r>
            <a:r>
              <a:rPr sz="2200" dirty="0">
                <a:latin typeface="HelveticaNeue-Medium"/>
                <a:cs typeface="HelveticaNeue-Medium"/>
              </a:rPr>
              <a:t>&amp;</a:t>
            </a:r>
            <a:r>
              <a:rPr sz="2200" spc="-10" dirty="0">
                <a:latin typeface="HelveticaNeue-Medium"/>
                <a:cs typeface="HelveticaNeue-Medium"/>
              </a:rPr>
              <a:t> </a:t>
            </a:r>
            <a:r>
              <a:rPr sz="2200" dirty="0">
                <a:latin typeface="HelveticaNeue-Medium"/>
                <a:cs typeface="HelveticaNeue-Medium"/>
              </a:rPr>
              <a:t>Fresh</a:t>
            </a:r>
            <a:r>
              <a:rPr sz="2200" spc="-10" dirty="0">
                <a:latin typeface="HelveticaNeue-Medium"/>
                <a:cs typeface="HelveticaNeue-Medium"/>
              </a:rPr>
              <a:t> </a:t>
            </a:r>
            <a:r>
              <a:rPr sz="2200" dirty="0">
                <a:latin typeface="HelveticaNeue-Medium"/>
                <a:cs typeface="HelveticaNeue-Medium"/>
              </a:rPr>
              <a:t>Herb</a:t>
            </a:r>
            <a:r>
              <a:rPr sz="2200" spc="-5" dirty="0">
                <a:latin typeface="HelveticaNeue-Medium"/>
                <a:cs typeface="HelveticaNeue-Medium"/>
              </a:rPr>
              <a:t> </a:t>
            </a:r>
            <a:r>
              <a:rPr sz="2200" spc="-20" dirty="0">
                <a:latin typeface="HelveticaNeue-Medium"/>
                <a:cs typeface="HelveticaNeue-Medium"/>
              </a:rPr>
              <a:t>Mayo</a:t>
            </a:r>
            <a:endParaRPr lang="en-AU" sz="2200" spc="-20" dirty="0">
              <a:latin typeface="HelveticaNeue-Medium"/>
              <a:cs typeface="HelveticaNeue-Medium"/>
            </a:endParaRPr>
          </a:p>
          <a:p>
            <a:pPr marL="12700"/>
            <a:endParaRPr sz="800" dirty="0">
              <a:latin typeface="HelveticaNeue-Medium"/>
              <a:cs typeface="HelveticaNeue-Medium"/>
            </a:endParaRPr>
          </a:p>
          <a:p>
            <a:pPr marL="12700">
              <a:spcBef>
                <a:spcPts val="434"/>
              </a:spcBef>
            </a:pPr>
            <a:r>
              <a:rPr sz="2900" b="1" dirty="0">
                <a:latin typeface="Helvetica CE"/>
                <a:cs typeface="Helvetica CE"/>
              </a:rPr>
              <a:t>Roasted</a:t>
            </a:r>
            <a:r>
              <a:rPr sz="2900" b="1" spc="-204" dirty="0">
                <a:latin typeface="Helvetica CE"/>
                <a:cs typeface="Helvetica CE"/>
              </a:rPr>
              <a:t> </a:t>
            </a:r>
            <a:r>
              <a:rPr sz="2900" b="1" dirty="0">
                <a:latin typeface="Helvetica CE"/>
                <a:cs typeface="Helvetica CE"/>
              </a:rPr>
              <a:t>Vege</a:t>
            </a:r>
            <a:r>
              <a:rPr sz="2900" b="1" spc="65" dirty="0">
                <a:latin typeface="Helvetica CE"/>
                <a:cs typeface="Helvetica CE"/>
              </a:rPr>
              <a:t> </a:t>
            </a:r>
            <a:r>
              <a:rPr sz="2900" b="1" dirty="0">
                <a:latin typeface="Helvetica CE"/>
                <a:cs typeface="Helvetica CE"/>
              </a:rPr>
              <a:t>&amp;</a:t>
            </a:r>
            <a:r>
              <a:rPr sz="2900" b="1" spc="65" dirty="0">
                <a:latin typeface="Helvetica CE"/>
                <a:cs typeface="Helvetica CE"/>
              </a:rPr>
              <a:t> </a:t>
            </a:r>
            <a:r>
              <a:rPr sz="2900" b="1" dirty="0">
                <a:latin typeface="Helvetica CE"/>
                <a:cs typeface="Helvetica CE"/>
              </a:rPr>
              <a:t>Halloumi</a:t>
            </a:r>
            <a:r>
              <a:rPr sz="2900" b="1" spc="60" dirty="0">
                <a:latin typeface="Helvetica CE"/>
                <a:cs typeface="Helvetica CE"/>
              </a:rPr>
              <a:t> </a:t>
            </a:r>
            <a:r>
              <a:rPr sz="2900" b="1" spc="-10" dirty="0">
                <a:latin typeface="Helvetica CE"/>
                <a:cs typeface="Helvetica CE"/>
              </a:rPr>
              <a:t>Salad</a:t>
            </a:r>
            <a:r>
              <a:rPr lang="en-AU" sz="2900" b="1" spc="-10" dirty="0">
                <a:latin typeface="Helvetica CE"/>
                <a:cs typeface="Helvetica CE"/>
              </a:rPr>
              <a:t>              $13.50</a:t>
            </a:r>
          </a:p>
          <a:p>
            <a:pPr marL="12700">
              <a:spcBef>
                <a:spcPts val="434"/>
              </a:spcBef>
            </a:pPr>
            <a:r>
              <a:rPr lang="en-AU" sz="2300" dirty="0">
                <a:latin typeface="HelveticaNeue-Medium"/>
                <a:cs typeface="HelveticaNeue-Medium"/>
              </a:rPr>
              <a:t>Add</a:t>
            </a:r>
            <a:r>
              <a:rPr lang="en-AU" sz="2300" spc="5" dirty="0">
                <a:latin typeface="HelveticaNeue-Medium"/>
                <a:cs typeface="HelveticaNeue-Medium"/>
              </a:rPr>
              <a:t> Grilled </a:t>
            </a:r>
            <a:r>
              <a:rPr lang="en-AU" sz="2300" spc="-10" dirty="0">
                <a:latin typeface="HelveticaNeue-Medium"/>
                <a:cs typeface="HelveticaNeue-Medium"/>
              </a:rPr>
              <a:t>Chicken</a:t>
            </a:r>
            <a:r>
              <a:rPr lang="en-AU" sz="2950" spc="-10" dirty="0">
                <a:latin typeface="HelveticaNeue-Medium"/>
                <a:cs typeface="HelveticaNeue-Medium"/>
              </a:rPr>
              <a:t>				              </a:t>
            </a:r>
            <a:r>
              <a:rPr lang="en-AU" sz="2800" spc="-10" dirty="0">
                <a:latin typeface="HelveticaNeue-Medium"/>
                <a:cs typeface="HelveticaNeue-Medium"/>
              </a:rPr>
              <a:t>$4.00</a:t>
            </a:r>
            <a:endParaRPr sz="2950" dirty="0">
              <a:latin typeface="HelveticaNeue-Medium"/>
              <a:cs typeface="HelveticaNeue-Medium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342820"/>
              </p:ext>
            </p:extLst>
          </p:nvPr>
        </p:nvGraphicFramePr>
        <p:xfrm>
          <a:off x="1007442" y="5614229"/>
          <a:ext cx="8045914" cy="16919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43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4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8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827">
                <a:tc>
                  <a:txBody>
                    <a:bodyPr/>
                    <a:lstStyle/>
                    <a:p>
                      <a:pPr marL="142240">
                        <a:lnSpc>
                          <a:spcPts val="3635"/>
                        </a:lnSpc>
                      </a:pPr>
                      <a:r>
                        <a:rPr lang="en-AU" sz="3100" dirty="0">
                          <a:latin typeface="Helvetica CE"/>
                          <a:cs typeface="Helvetica CE"/>
                        </a:rPr>
                        <a:t>  </a:t>
                      </a:r>
                      <a:endParaRPr sz="3100" dirty="0">
                        <a:latin typeface="Helvetica CE"/>
                        <a:cs typeface="Helvetica CE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3635"/>
                        </a:lnSpc>
                      </a:pPr>
                      <a:r>
                        <a:rPr lang="en-AU" sz="3100" dirty="0">
                          <a:latin typeface="Helvetica CE"/>
                          <a:cs typeface="Helvetica CE"/>
                        </a:rPr>
                        <a:t> </a:t>
                      </a:r>
                      <a:endParaRPr sz="3100" dirty="0">
                        <a:latin typeface="Helvetica CE"/>
                        <a:cs typeface="Helvetica CE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64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endParaRPr lang="en-AU" sz="700" b="1" spc="-40" dirty="0">
                        <a:latin typeface="Helvetica CE"/>
                        <a:cs typeface="Helvetica CE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en-AU" sz="2800" b="1" spc="-40" dirty="0">
                          <a:latin typeface="Helvetica CE"/>
                          <a:cs typeface="Helvetica CE"/>
                        </a:rPr>
                        <a:t>House</a:t>
                      </a:r>
                      <a:r>
                        <a:rPr sz="2800" b="1" spc="-165" dirty="0">
                          <a:latin typeface="Helvetica CE"/>
                          <a:cs typeface="Helvetica CE"/>
                        </a:rPr>
                        <a:t> </a:t>
                      </a:r>
                      <a:r>
                        <a:rPr sz="2800" b="1" spc="-20" dirty="0">
                          <a:latin typeface="Helvetica CE"/>
                          <a:cs typeface="Helvetica CE"/>
                        </a:rPr>
                        <a:t>Made</a:t>
                      </a:r>
                      <a:r>
                        <a:rPr sz="2800" b="1" spc="-165" dirty="0">
                          <a:latin typeface="Helvetica CE"/>
                          <a:cs typeface="Helvetica CE"/>
                        </a:rPr>
                        <a:t> </a:t>
                      </a:r>
                      <a:r>
                        <a:rPr sz="2800" b="1" spc="-10" dirty="0">
                          <a:latin typeface="Helvetica CE"/>
                          <a:cs typeface="Helvetica CE"/>
                        </a:rPr>
                        <a:t>Sandwiches</a:t>
                      </a:r>
                      <a:endParaRPr lang="en-AU" sz="2800" b="1" spc="-10" dirty="0">
                        <a:latin typeface="Helvetica CE"/>
                        <a:cs typeface="Helvetica CE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endParaRPr sz="700" dirty="0">
                        <a:latin typeface="Helvetica CE"/>
                        <a:cs typeface="Helvetica CE"/>
                      </a:endParaRPr>
                    </a:p>
                  </a:txBody>
                  <a:tcPr marL="0" marR="0" marT="34925" marB="0"/>
                </a:tc>
                <a:tc>
                  <a:txBody>
                    <a:bodyPr/>
                    <a:lstStyle/>
                    <a:p>
                      <a:pPr marL="527685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endParaRPr sz="2000" dirty="0">
                        <a:latin typeface="HelveticaNeue-Medium"/>
                        <a:cs typeface="HelveticaNeue-Medium"/>
                      </a:endParaRPr>
                    </a:p>
                  </a:txBody>
                  <a:tcPr marL="0" marR="0" marT="12382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800" b="1" spc="-10" dirty="0">
                          <a:latin typeface="Helvetica CE"/>
                          <a:cs typeface="Helvetica CE"/>
                        </a:rPr>
                        <a:t>$</a:t>
                      </a:r>
                      <a:r>
                        <a:rPr lang="en-AU" sz="2800" b="1" spc="-10" dirty="0">
                          <a:latin typeface="Helvetica CE"/>
                          <a:cs typeface="Helvetica CE"/>
                        </a:rPr>
                        <a:t>7</a:t>
                      </a:r>
                      <a:r>
                        <a:rPr sz="2800" b="1" spc="-10" dirty="0">
                          <a:latin typeface="Helvetica CE"/>
                          <a:cs typeface="Helvetica CE"/>
                        </a:rPr>
                        <a:t>.</a:t>
                      </a:r>
                      <a:r>
                        <a:rPr lang="en-AU" sz="2800" b="1" spc="-10" dirty="0">
                          <a:latin typeface="Helvetica CE"/>
                          <a:cs typeface="Helvetica CE"/>
                        </a:rPr>
                        <a:t>90</a:t>
                      </a:r>
                      <a:endParaRPr sz="2800" dirty="0">
                        <a:latin typeface="Helvetica CE"/>
                        <a:cs typeface="Helvetica CE"/>
                      </a:endParaRPr>
                    </a:p>
                  </a:txBody>
                  <a:tcPr marL="0" marR="0" marT="3492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327">
                <a:tc>
                  <a:txBody>
                    <a:bodyPr/>
                    <a:lstStyle/>
                    <a:p>
                      <a:pPr marL="31750">
                        <a:lnSpc>
                          <a:spcPts val="3715"/>
                        </a:lnSpc>
                        <a:spcBef>
                          <a:spcPts val="275"/>
                        </a:spcBef>
                      </a:pPr>
                      <a:r>
                        <a:rPr lang="en-AU" sz="2800" b="1" dirty="0">
                          <a:latin typeface="Helvetica CE"/>
                          <a:cs typeface="Helvetica CE"/>
                        </a:rPr>
                        <a:t>Pies &amp; Sausage Rolls</a:t>
                      </a:r>
                      <a:endParaRPr sz="2800" b="1" dirty="0">
                        <a:latin typeface="Helvetica CE"/>
                        <a:cs typeface="Helvetica CE"/>
                      </a:endParaRPr>
                    </a:p>
                  </a:txBody>
                  <a:tcPr marL="0" marR="0" marT="34925" marB="0"/>
                </a:tc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2000" spc="-20" dirty="0">
                          <a:latin typeface="HelveticaNeue-Medium"/>
                          <a:cs typeface="HelveticaNeue-Medium"/>
                        </a:rPr>
                        <a:t>F</a:t>
                      </a:r>
                      <a:r>
                        <a:rPr lang="en-AU" sz="2000" spc="-20" dirty="0">
                          <a:latin typeface="HelveticaNeue-Medium"/>
                          <a:cs typeface="HelveticaNeue-Medium"/>
                        </a:rPr>
                        <a:t>r</a:t>
                      </a:r>
                      <a:r>
                        <a:rPr sz="2000" spc="-20" dirty="0">
                          <a:latin typeface="HelveticaNeue-Medium"/>
                          <a:cs typeface="HelveticaNeue-Medium"/>
                        </a:rPr>
                        <a:t>o</a:t>
                      </a:r>
                      <a:r>
                        <a:rPr lang="en-AU" sz="2000" spc="-20" dirty="0">
                          <a:latin typeface="HelveticaNeue-Medium"/>
                          <a:cs typeface="HelveticaNeue-Medium"/>
                        </a:rPr>
                        <a:t>m</a:t>
                      </a:r>
                      <a:endParaRPr sz="2000" dirty="0">
                        <a:latin typeface="HelveticaNeue-Medium"/>
                        <a:cs typeface="HelveticaNeue-Medium"/>
                      </a:endParaRPr>
                    </a:p>
                  </a:txBody>
                  <a:tcPr marL="0" marR="0" marT="12382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3715"/>
                        </a:lnSpc>
                        <a:spcBef>
                          <a:spcPts val="275"/>
                        </a:spcBef>
                      </a:pPr>
                      <a:r>
                        <a:rPr sz="2800" b="1" spc="-10" dirty="0">
                          <a:latin typeface="Helvetica CE"/>
                          <a:cs typeface="Helvetica CE"/>
                        </a:rPr>
                        <a:t>$</a:t>
                      </a:r>
                      <a:r>
                        <a:rPr lang="en-AU" sz="2800" b="1" spc="-10" dirty="0">
                          <a:latin typeface="Helvetica CE"/>
                          <a:cs typeface="Helvetica CE"/>
                        </a:rPr>
                        <a:t>7.00</a:t>
                      </a:r>
                      <a:endParaRPr sz="2800" dirty="0">
                        <a:latin typeface="Helvetica CE"/>
                        <a:cs typeface="Helvetica CE"/>
                      </a:endParaRPr>
                    </a:p>
                  </a:txBody>
                  <a:tcPr marL="0" marR="0" marT="349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4937248" y="8140667"/>
            <a:ext cx="4711065" cy="238142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5080" algn="r">
              <a:lnSpc>
                <a:spcPts val="3550"/>
              </a:lnSpc>
              <a:spcBef>
                <a:spcPts val="130"/>
              </a:spcBef>
            </a:pPr>
            <a:r>
              <a:rPr sz="3100" b="1" dirty="0">
                <a:latin typeface="Helvetica CE"/>
                <a:cs typeface="Helvetica CE"/>
              </a:rPr>
              <a:t>Assorted</a:t>
            </a:r>
            <a:r>
              <a:rPr sz="3100" b="1" spc="165" dirty="0">
                <a:latin typeface="Helvetica CE"/>
                <a:cs typeface="Helvetica CE"/>
              </a:rPr>
              <a:t> </a:t>
            </a:r>
            <a:r>
              <a:rPr sz="3100" b="1" dirty="0">
                <a:latin typeface="Helvetica CE"/>
                <a:cs typeface="Helvetica CE"/>
              </a:rPr>
              <a:t>Bakery</a:t>
            </a:r>
            <a:r>
              <a:rPr sz="3100" b="1" spc="170" dirty="0">
                <a:latin typeface="Helvetica CE"/>
                <a:cs typeface="Helvetica CE"/>
              </a:rPr>
              <a:t> </a:t>
            </a:r>
            <a:r>
              <a:rPr sz="3100" b="1" spc="-10" dirty="0">
                <a:latin typeface="Helvetica CE"/>
                <a:cs typeface="Helvetica CE"/>
              </a:rPr>
              <a:t>Items</a:t>
            </a:r>
            <a:endParaRPr sz="3100" dirty="0">
              <a:latin typeface="Helvetica CE"/>
              <a:cs typeface="Helvetica CE"/>
            </a:endParaRPr>
          </a:p>
          <a:p>
            <a:pPr marR="5080" algn="r">
              <a:lnSpc>
                <a:spcPts val="3550"/>
              </a:lnSpc>
            </a:pPr>
            <a:r>
              <a:rPr sz="3100" b="1" dirty="0">
                <a:latin typeface="Helvetica CE"/>
                <a:cs typeface="Helvetica CE"/>
              </a:rPr>
              <a:t>As</a:t>
            </a:r>
            <a:r>
              <a:rPr sz="3100" b="1" spc="40" dirty="0">
                <a:latin typeface="Helvetica CE"/>
                <a:cs typeface="Helvetica CE"/>
              </a:rPr>
              <a:t> </a:t>
            </a:r>
            <a:r>
              <a:rPr sz="3100" b="1" spc="-10" dirty="0">
                <a:latin typeface="Helvetica CE"/>
                <a:cs typeface="Helvetica CE"/>
              </a:rPr>
              <a:t>Displayed</a:t>
            </a:r>
            <a:endParaRPr sz="3100" dirty="0">
              <a:latin typeface="Helvetica CE"/>
              <a:cs typeface="Helvetica CE"/>
            </a:endParaRPr>
          </a:p>
          <a:p>
            <a:pPr marR="5080" algn="r">
              <a:lnSpc>
                <a:spcPct val="100000"/>
              </a:lnSpc>
              <a:spcBef>
                <a:spcPts val="405"/>
              </a:spcBef>
            </a:pPr>
            <a:r>
              <a:rPr sz="2400" dirty="0">
                <a:latin typeface="HelveticaNeue-Medium"/>
                <a:cs typeface="HelveticaNeue-Medium"/>
              </a:rPr>
              <a:t>From</a:t>
            </a:r>
            <a:r>
              <a:rPr sz="2400" spc="95" dirty="0">
                <a:latin typeface="HelveticaNeue-Medium"/>
                <a:cs typeface="HelveticaNeue-Medium"/>
              </a:rPr>
              <a:t> </a:t>
            </a:r>
            <a:r>
              <a:rPr sz="3100" b="1" spc="-10" dirty="0">
                <a:latin typeface="Helvetica CE"/>
                <a:cs typeface="Helvetica CE"/>
              </a:rPr>
              <a:t>$</a:t>
            </a:r>
            <a:r>
              <a:rPr lang="en-AU" sz="3100" b="1" spc="-10" dirty="0">
                <a:latin typeface="Helvetica CE"/>
                <a:cs typeface="Helvetica CE"/>
              </a:rPr>
              <a:t>6</a:t>
            </a:r>
            <a:r>
              <a:rPr sz="3100" b="1" spc="-10" dirty="0">
                <a:latin typeface="Helvetica CE"/>
                <a:cs typeface="Helvetica CE"/>
              </a:rPr>
              <a:t>.0</a:t>
            </a:r>
            <a:r>
              <a:rPr lang="en-AU" sz="3100" b="1" spc="-10" dirty="0">
                <a:latin typeface="Helvetica CE"/>
                <a:cs typeface="Helvetica CE"/>
              </a:rPr>
              <a:t>0</a:t>
            </a:r>
            <a:endParaRPr sz="3100" dirty="0">
              <a:latin typeface="Helvetica CE"/>
              <a:cs typeface="Helvetica CE"/>
            </a:endParaRPr>
          </a:p>
          <a:p>
            <a:pPr marL="12700">
              <a:lnSpc>
                <a:spcPct val="100000"/>
              </a:lnSpc>
              <a:spcBef>
                <a:spcPts val="2175"/>
              </a:spcBef>
            </a:pPr>
            <a:r>
              <a:rPr sz="2050" dirty="0">
                <a:latin typeface="HelveticaNeue-Medium"/>
                <a:cs typeface="HelveticaNeue-Medium"/>
              </a:rPr>
              <a:t>All</a:t>
            </a:r>
            <a:r>
              <a:rPr lang="en-AU" sz="2050" dirty="0">
                <a:latin typeface="HelveticaNeue-Medium"/>
                <a:cs typeface="HelveticaNeue-Medium"/>
              </a:rPr>
              <a:t> rolls , wraps and sandwiches are made fresh daily on site</a:t>
            </a:r>
            <a:endParaRPr sz="2050" dirty="0">
              <a:latin typeface="HelveticaNeue-Medium"/>
              <a:cs typeface="HelveticaNeue-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6E59BA-2865-22DA-0851-7AE15E20FC72}"/>
              </a:ext>
            </a:extLst>
          </p:cNvPr>
          <p:cNvSpPr txBox="1"/>
          <p:nvPr/>
        </p:nvSpPr>
        <p:spPr>
          <a:xfrm>
            <a:off x="11347450" y="2989229"/>
            <a:ext cx="3603398" cy="518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3654"/>
              </a:lnSpc>
              <a:spcBef>
                <a:spcPts val="130"/>
              </a:spcBef>
            </a:pPr>
            <a:r>
              <a:rPr lang="en-AU" sz="2400" b="1" dirty="0">
                <a:solidFill>
                  <a:srgbClr val="FFFFFF"/>
                </a:solidFill>
                <a:latin typeface="HelveticaNeue-Medium"/>
                <a:cs typeface="HelveticaNeue-Medium"/>
              </a:rPr>
              <a:t>with</a:t>
            </a:r>
            <a:r>
              <a:rPr lang="en-AU" sz="2400" b="1" spc="55" dirty="0">
                <a:solidFill>
                  <a:srgbClr val="FFFFFF"/>
                </a:solidFill>
                <a:latin typeface="HelveticaNeue-Medium"/>
                <a:cs typeface="HelveticaNeue-Medium"/>
              </a:rPr>
              <a:t> </a:t>
            </a:r>
            <a:r>
              <a:rPr lang="en-AU" sz="2400" b="1" dirty="0">
                <a:solidFill>
                  <a:srgbClr val="FFFFFF"/>
                </a:solidFill>
                <a:latin typeface="HelveticaNeue-Medium"/>
                <a:cs typeface="HelveticaNeue-Medium"/>
              </a:rPr>
              <a:t>a</a:t>
            </a:r>
            <a:r>
              <a:rPr lang="en-AU" sz="2400" b="1" spc="60" dirty="0">
                <a:solidFill>
                  <a:srgbClr val="FFFFFF"/>
                </a:solidFill>
                <a:latin typeface="HelveticaNeue-Medium"/>
                <a:cs typeface="HelveticaNeue-Medium"/>
              </a:rPr>
              <a:t> </a:t>
            </a:r>
            <a:r>
              <a:rPr lang="en-AU" sz="2400" b="1" dirty="0">
                <a:solidFill>
                  <a:srgbClr val="FFFFFF"/>
                </a:solidFill>
                <a:latin typeface="HelveticaNeue-Medium"/>
                <a:cs typeface="HelveticaNeue-Medium"/>
              </a:rPr>
              <a:t>Large</a:t>
            </a:r>
            <a:r>
              <a:rPr lang="en-AU" sz="2400" b="1" spc="55" dirty="0">
                <a:solidFill>
                  <a:srgbClr val="FFFFFF"/>
                </a:solidFill>
                <a:latin typeface="HelveticaNeue-Medium"/>
                <a:cs typeface="HelveticaNeue-Medium"/>
              </a:rPr>
              <a:t> </a:t>
            </a:r>
            <a:r>
              <a:rPr lang="en-AU" sz="2400" b="1" spc="-10" dirty="0">
                <a:solidFill>
                  <a:srgbClr val="FFFFFF"/>
                </a:solidFill>
                <a:latin typeface="HelveticaNeue-Medium"/>
                <a:cs typeface="HelveticaNeue-Medium"/>
              </a:rPr>
              <a:t>Coffee</a:t>
            </a:r>
            <a:endParaRPr lang="en-AU" sz="2400" b="1" dirty="0">
              <a:latin typeface="HelveticaNeue-Medium"/>
              <a:cs typeface="HelveticaNeue-Medium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ADD056-AF0F-DF09-3537-584E8391A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50" y="7407275"/>
            <a:ext cx="9096020" cy="2438611"/>
          </a:xfrm>
          <a:prstGeom prst="rect">
            <a:avLst/>
          </a:prstGeom>
        </p:spPr>
      </p:pic>
      <p:pic>
        <p:nvPicPr>
          <p:cNvPr id="6" name="Picture 5" descr="A coffee cup with a lid&#10;&#10;Description automatically generated">
            <a:extLst>
              <a:ext uri="{FF2B5EF4-FFF2-40B4-BE49-F238E27FC236}">
                <a16:creationId xmlns:a16="http://schemas.microsoft.com/office/drawing/2014/main" id="{0AC905C6-83C9-09BF-1B23-D17122898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875" y="4498874"/>
            <a:ext cx="4083149" cy="430959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479127" y="9096259"/>
            <a:ext cx="6877684" cy="115993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05"/>
              </a:spcBef>
            </a:pPr>
            <a:r>
              <a:rPr sz="2450" spc="-10" dirty="0">
                <a:solidFill>
                  <a:srgbClr val="C7D9C2"/>
                </a:solidFill>
                <a:latin typeface="HelveticaCE"/>
                <a:cs typeface="HelveticaCE"/>
              </a:rPr>
              <a:t>*</a:t>
            </a:r>
            <a:r>
              <a:rPr sz="2050" spc="-10" dirty="0">
                <a:solidFill>
                  <a:srgbClr val="C7D9C2"/>
                </a:solidFill>
                <a:latin typeface="HelveticaCE"/>
                <a:cs typeface="HelveticaCE"/>
              </a:rPr>
              <a:t>Available</a:t>
            </a:r>
            <a:r>
              <a:rPr sz="2050" spc="-20" dirty="0">
                <a:solidFill>
                  <a:srgbClr val="C7D9C2"/>
                </a:solidFill>
                <a:latin typeface="HelveticaCE"/>
                <a:cs typeface="HelveticaCE"/>
              </a:rPr>
              <a:t> </a:t>
            </a:r>
            <a:r>
              <a:rPr sz="2050" dirty="0">
                <a:solidFill>
                  <a:srgbClr val="C7D9C2"/>
                </a:solidFill>
                <a:latin typeface="HelveticaCE"/>
                <a:cs typeface="HelveticaCE"/>
              </a:rPr>
              <a:t>with</a:t>
            </a:r>
            <a:r>
              <a:rPr sz="2050" spc="-15" dirty="0">
                <a:solidFill>
                  <a:srgbClr val="C7D9C2"/>
                </a:solidFill>
                <a:latin typeface="HelveticaCE"/>
                <a:cs typeface="HelveticaCE"/>
              </a:rPr>
              <a:t> </a:t>
            </a:r>
            <a:r>
              <a:rPr sz="2050" dirty="0">
                <a:solidFill>
                  <a:srgbClr val="C7D9C2"/>
                </a:solidFill>
                <a:latin typeface="HelveticaCE"/>
                <a:cs typeface="HelveticaCE"/>
              </a:rPr>
              <a:t>a</a:t>
            </a:r>
            <a:r>
              <a:rPr sz="2050" spc="-15" dirty="0">
                <a:solidFill>
                  <a:srgbClr val="C7D9C2"/>
                </a:solidFill>
                <a:latin typeface="HelveticaCE"/>
                <a:cs typeface="HelveticaCE"/>
              </a:rPr>
              <a:t> </a:t>
            </a:r>
            <a:r>
              <a:rPr sz="2050" b="1" dirty="0">
                <a:solidFill>
                  <a:srgbClr val="FFFFFF"/>
                </a:solidFill>
                <a:latin typeface="Helvetica CE"/>
                <a:cs typeface="Helvetica CE"/>
              </a:rPr>
              <a:t>Gluten</a:t>
            </a:r>
            <a:r>
              <a:rPr sz="2050" b="1" spc="-20" dirty="0">
                <a:solidFill>
                  <a:srgbClr val="FFFFFF"/>
                </a:solidFill>
                <a:latin typeface="Helvetica CE"/>
                <a:cs typeface="Helvetica CE"/>
              </a:rPr>
              <a:t> </a:t>
            </a:r>
            <a:r>
              <a:rPr sz="2050" b="1" dirty="0">
                <a:solidFill>
                  <a:srgbClr val="FFFFFF"/>
                </a:solidFill>
                <a:latin typeface="Helvetica CE"/>
                <a:cs typeface="Helvetica CE"/>
              </a:rPr>
              <a:t>Free</a:t>
            </a:r>
            <a:r>
              <a:rPr sz="2050" b="1" spc="-15" dirty="0">
                <a:solidFill>
                  <a:srgbClr val="FFFFFF"/>
                </a:solidFill>
                <a:latin typeface="Helvetica CE"/>
                <a:cs typeface="Helvetica CE"/>
              </a:rPr>
              <a:t> </a:t>
            </a:r>
            <a:r>
              <a:rPr sz="2050" b="1" dirty="0">
                <a:solidFill>
                  <a:srgbClr val="FFFFFF"/>
                </a:solidFill>
                <a:latin typeface="Helvetica CE"/>
                <a:cs typeface="Helvetica CE"/>
              </a:rPr>
              <a:t>Bun</a:t>
            </a:r>
            <a:r>
              <a:rPr sz="2050" b="1" spc="-15" dirty="0">
                <a:solidFill>
                  <a:srgbClr val="FFFFFF"/>
                </a:solidFill>
                <a:latin typeface="Helvetica CE"/>
                <a:cs typeface="Helvetica CE"/>
              </a:rPr>
              <a:t> </a:t>
            </a:r>
            <a:r>
              <a:rPr sz="2050" dirty="0">
                <a:solidFill>
                  <a:srgbClr val="C7D9C2"/>
                </a:solidFill>
                <a:latin typeface="HelveticaCE"/>
                <a:cs typeface="HelveticaCE"/>
              </a:rPr>
              <a:t>for</a:t>
            </a:r>
            <a:r>
              <a:rPr sz="2050" spc="-20" dirty="0">
                <a:solidFill>
                  <a:srgbClr val="C7D9C2"/>
                </a:solidFill>
                <a:latin typeface="HelveticaCE"/>
                <a:cs typeface="HelveticaCE"/>
              </a:rPr>
              <a:t> </a:t>
            </a:r>
            <a:r>
              <a:rPr sz="2050" dirty="0">
                <a:solidFill>
                  <a:srgbClr val="C7D9C2"/>
                </a:solidFill>
                <a:latin typeface="HelveticaCE"/>
                <a:cs typeface="HelveticaCE"/>
              </a:rPr>
              <a:t>an</a:t>
            </a:r>
            <a:r>
              <a:rPr sz="2050" spc="-15" dirty="0">
                <a:solidFill>
                  <a:srgbClr val="C7D9C2"/>
                </a:solidFill>
                <a:latin typeface="HelveticaCE"/>
                <a:cs typeface="HelveticaCE"/>
              </a:rPr>
              <a:t> </a:t>
            </a:r>
            <a:r>
              <a:rPr sz="2050" dirty="0">
                <a:solidFill>
                  <a:srgbClr val="C7D9C2"/>
                </a:solidFill>
                <a:latin typeface="HelveticaCE"/>
                <a:cs typeface="HelveticaCE"/>
              </a:rPr>
              <a:t>additional</a:t>
            </a:r>
            <a:r>
              <a:rPr sz="2050" spc="-15" dirty="0">
                <a:solidFill>
                  <a:srgbClr val="C7D9C2"/>
                </a:solidFill>
                <a:latin typeface="HelveticaCE"/>
                <a:cs typeface="HelveticaCE"/>
              </a:rPr>
              <a:t> </a:t>
            </a:r>
            <a:r>
              <a:rPr sz="2550" b="1" spc="-10" dirty="0">
                <a:solidFill>
                  <a:srgbClr val="FFFFFF"/>
                </a:solidFill>
                <a:latin typeface="Helvetica CE"/>
                <a:cs typeface="Helvetica CE"/>
              </a:rPr>
              <a:t>$2.50</a:t>
            </a:r>
            <a:endParaRPr sz="2550" dirty="0">
              <a:latin typeface="Helvetica CE"/>
              <a:cs typeface="Helvetica CE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00" dirty="0">
              <a:latin typeface="Helvetica CE"/>
              <a:cs typeface="Helvetica C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750185" algn="l"/>
                <a:tab pos="4248150" algn="l"/>
              </a:tabLst>
            </a:pPr>
            <a:r>
              <a:rPr sz="2300" b="1" dirty="0">
                <a:solidFill>
                  <a:srgbClr val="6E963B"/>
                </a:solidFill>
                <a:latin typeface="Helvetica"/>
                <a:cs typeface="Helvetica"/>
              </a:rPr>
              <a:t>(GF</a:t>
            </a:r>
            <a:r>
              <a:rPr lang="en-AU" sz="2300" b="1" dirty="0">
                <a:solidFill>
                  <a:srgbClr val="6E963B"/>
                </a:solidFill>
                <a:latin typeface="Helvetica"/>
                <a:cs typeface="Helvetica"/>
              </a:rPr>
              <a:t>O</a:t>
            </a:r>
            <a:r>
              <a:rPr sz="2300" b="1" dirty="0">
                <a:solidFill>
                  <a:srgbClr val="6E963B"/>
                </a:solidFill>
                <a:latin typeface="Helvetica"/>
                <a:cs typeface="Helvetica"/>
              </a:rPr>
              <a:t>) - Gluten </a:t>
            </a:r>
            <a:r>
              <a:rPr sz="2300" b="1" spc="-20" dirty="0" err="1">
                <a:solidFill>
                  <a:srgbClr val="6E963B"/>
                </a:solidFill>
                <a:latin typeface="Helvetica"/>
                <a:cs typeface="Helvetica"/>
              </a:rPr>
              <a:t>Fre</a:t>
            </a:r>
            <a:r>
              <a:rPr lang="en-AU" sz="2300" b="1" spc="-20" dirty="0">
                <a:solidFill>
                  <a:srgbClr val="6E963B"/>
                </a:solidFill>
                <a:latin typeface="Helvetica"/>
                <a:cs typeface="Helvetica"/>
              </a:rPr>
              <a:t>e Option</a:t>
            </a:r>
            <a:endParaRPr sz="2300" dirty="0">
              <a:latin typeface="Helvetica"/>
              <a:cs typeface="Helvetic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37221" y="5792427"/>
            <a:ext cx="18116961" cy="4608678"/>
            <a:chOff x="745113" y="5715009"/>
            <a:chExt cx="18116961" cy="4608678"/>
          </a:xfrm>
        </p:grpSpPr>
        <p:sp>
          <p:nvSpPr>
            <p:cNvPr id="5" name="object 5"/>
            <p:cNvSpPr/>
            <p:nvPr/>
          </p:nvSpPr>
          <p:spPr>
            <a:xfrm>
              <a:off x="7238243" y="8375158"/>
              <a:ext cx="2079625" cy="288290"/>
            </a:xfrm>
            <a:custGeom>
              <a:avLst/>
              <a:gdLst/>
              <a:ahLst/>
              <a:cxnLst/>
              <a:rect l="l" t="t" r="r" b="b"/>
              <a:pathLst>
                <a:path w="2079625" h="288290">
                  <a:moveTo>
                    <a:pt x="1039769" y="0"/>
                  </a:moveTo>
                  <a:lnTo>
                    <a:pt x="962170" y="395"/>
                  </a:lnTo>
                  <a:lnTo>
                    <a:pt x="886120" y="1562"/>
                  </a:lnTo>
                  <a:lnTo>
                    <a:pt x="811820" y="3472"/>
                  </a:lnTo>
                  <a:lnTo>
                    <a:pt x="739471" y="6099"/>
                  </a:lnTo>
                  <a:lnTo>
                    <a:pt x="669274" y="9414"/>
                  </a:lnTo>
                  <a:lnTo>
                    <a:pt x="601430" y="13389"/>
                  </a:lnTo>
                  <a:lnTo>
                    <a:pt x="536140" y="17997"/>
                  </a:lnTo>
                  <a:lnTo>
                    <a:pt x="473606" y="23209"/>
                  </a:lnTo>
                  <a:lnTo>
                    <a:pt x="414027" y="28998"/>
                  </a:lnTo>
                  <a:lnTo>
                    <a:pt x="357606" y="35336"/>
                  </a:lnTo>
                  <a:lnTo>
                    <a:pt x="304543" y="42195"/>
                  </a:lnTo>
                  <a:lnTo>
                    <a:pt x="255039" y="49546"/>
                  </a:lnTo>
                  <a:lnTo>
                    <a:pt x="209296" y="57364"/>
                  </a:lnTo>
                  <a:lnTo>
                    <a:pt x="167514" y="65618"/>
                  </a:lnTo>
                  <a:lnTo>
                    <a:pt x="129895" y="74282"/>
                  </a:lnTo>
                  <a:lnTo>
                    <a:pt x="67948" y="92728"/>
                  </a:lnTo>
                  <a:lnTo>
                    <a:pt x="25064" y="112477"/>
                  </a:lnTo>
                  <a:lnTo>
                    <a:pt x="0" y="144058"/>
                  </a:lnTo>
                  <a:lnTo>
                    <a:pt x="2851" y="154810"/>
                  </a:lnTo>
                  <a:lnTo>
                    <a:pt x="44023" y="185667"/>
                  </a:lnTo>
                  <a:lnTo>
                    <a:pt x="96639" y="204794"/>
                  </a:lnTo>
                  <a:lnTo>
                    <a:pt x="167514" y="222505"/>
                  </a:lnTo>
                  <a:lnTo>
                    <a:pt x="209296" y="230761"/>
                  </a:lnTo>
                  <a:lnTo>
                    <a:pt x="255039" y="238578"/>
                  </a:lnTo>
                  <a:lnTo>
                    <a:pt x="304543" y="245930"/>
                  </a:lnTo>
                  <a:lnTo>
                    <a:pt x="357606" y="252790"/>
                  </a:lnTo>
                  <a:lnTo>
                    <a:pt x="414027" y="259128"/>
                  </a:lnTo>
                  <a:lnTo>
                    <a:pt x="473606" y="264917"/>
                  </a:lnTo>
                  <a:lnTo>
                    <a:pt x="536140" y="270129"/>
                  </a:lnTo>
                  <a:lnTo>
                    <a:pt x="601430" y="274737"/>
                  </a:lnTo>
                  <a:lnTo>
                    <a:pt x="669274" y="278712"/>
                  </a:lnTo>
                  <a:lnTo>
                    <a:pt x="739471" y="282027"/>
                  </a:lnTo>
                  <a:lnTo>
                    <a:pt x="811820" y="284654"/>
                  </a:lnTo>
                  <a:lnTo>
                    <a:pt x="886120" y="286565"/>
                  </a:lnTo>
                  <a:lnTo>
                    <a:pt x="962170" y="287732"/>
                  </a:lnTo>
                  <a:lnTo>
                    <a:pt x="1039769" y="288127"/>
                  </a:lnTo>
                  <a:lnTo>
                    <a:pt x="1117368" y="287732"/>
                  </a:lnTo>
                  <a:lnTo>
                    <a:pt x="1193417" y="286565"/>
                  </a:lnTo>
                  <a:lnTo>
                    <a:pt x="1267717" y="284654"/>
                  </a:lnTo>
                  <a:lnTo>
                    <a:pt x="1340066" y="282027"/>
                  </a:lnTo>
                  <a:lnTo>
                    <a:pt x="1410263" y="278712"/>
                  </a:lnTo>
                  <a:lnTo>
                    <a:pt x="1478107" y="274737"/>
                  </a:lnTo>
                  <a:lnTo>
                    <a:pt x="1543397" y="270129"/>
                  </a:lnTo>
                  <a:lnTo>
                    <a:pt x="1605932" y="264917"/>
                  </a:lnTo>
                  <a:lnTo>
                    <a:pt x="1665511" y="259128"/>
                  </a:lnTo>
                  <a:lnTo>
                    <a:pt x="1721932" y="252790"/>
                  </a:lnTo>
                  <a:lnTo>
                    <a:pt x="1774995" y="245930"/>
                  </a:lnTo>
                  <a:lnTo>
                    <a:pt x="1824499" y="238578"/>
                  </a:lnTo>
                  <a:lnTo>
                    <a:pt x="1870242" y="230761"/>
                  </a:lnTo>
                  <a:lnTo>
                    <a:pt x="1912024" y="222505"/>
                  </a:lnTo>
                  <a:lnTo>
                    <a:pt x="1949643" y="213841"/>
                  </a:lnTo>
                  <a:lnTo>
                    <a:pt x="2011590" y="195394"/>
                  </a:lnTo>
                  <a:lnTo>
                    <a:pt x="2054474" y="175643"/>
                  </a:lnTo>
                  <a:lnTo>
                    <a:pt x="2079538" y="144058"/>
                  </a:lnTo>
                  <a:lnTo>
                    <a:pt x="2076686" y="133307"/>
                  </a:lnTo>
                  <a:lnTo>
                    <a:pt x="2035515" y="102453"/>
                  </a:lnTo>
                  <a:lnTo>
                    <a:pt x="1982899" y="83328"/>
                  </a:lnTo>
                  <a:lnTo>
                    <a:pt x="1912024" y="65618"/>
                  </a:lnTo>
                  <a:lnTo>
                    <a:pt x="1870242" y="57364"/>
                  </a:lnTo>
                  <a:lnTo>
                    <a:pt x="1824499" y="49546"/>
                  </a:lnTo>
                  <a:lnTo>
                    <a:pt x="1774995" y="42195"/>
                  </a:lnTo>
                  <a:lnTo>
                    <a:pt x="1721932" y="35336"/>
                  </a:lnTo>
                  <a:lnTo>
                    <a:pt x="1665511" y="28998"/>
                  </a:lnTo>
                  <a:lnTo>
                    <a:pt x="1605932" y="23209"/>
                  </a:lnTo>
                  <a:lnTo>
                    <a:pt x="1543397" y="17997"/>
                  </a:lnTo>
                  <a:lnTo>
                    <a:pt x="1478107" y="13389"/>
                  </a:lnTo>
                  <a:lnTo>
                    <a:pt x="1410263" y="9414"/>
                  </a:lnTo>
                  <a:lnTo>
                    <a:pt x="1340066" y="6099"/>
                  </a:lnTo>
                  <a:lnTo>
                    <a:pt x="1267717" y="3472"/>
                  </a:lnTo>
                  <a:lnTo>
                    <a:pt x="1193417" y="1562"/>
                  </a:lnTo>
                  <a:lnTo>
                    <a:pt x="1117368" y="395"/>
                  </a:lnTo>
                  <a:lnTo>
                    <a:pt x="10397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71977" y="5715009"/>
              <a:ext cx="8490097" cy="36063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5113" y="6356533"/>
              <a:ext cx="8774601" cy="396715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264747" y="2167144"/>
            <a:ext cx="4839970" cy="4574540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ts val="6509"/>
              </a:lnSpc>
              <a:spcBef>
                <a:spcPts val="990"/>
              </a:spcBef>
            </a:pPr>
            <a:r>
              <a:rPr sz="6100" b="1" dirty="0">
                <a:solidFill>
                  <a:srgbClr val="FFFFFF"/>
                </a:solidFill>
                <a:latin typeface="Helvetica CE"/>
                <a:cs typeface="Helvetica CE"/>
              </a:rPr>
              <a:t>Bacon &amp; </a:t>
            </a:r>
            <a:r>
              <a:rPr sz="6100" b="1" spc="-40" dirty="0">
                <a:solidFill>
                  <a:srgbClr val="FFFFFF"/>
                </a:solidFill>
                <a:latin typeface="Helvetica CE"/>
                <a:cs typeface="Helvetica CE"/>
              </a:rPr>
              <a:t>Egg </a:t>
            </a:r>
            <a:r>
              <a:rPr sz="6100" b="1" spc="-20" dirty="0">
                <a:solidFill>
                  <a:srgbClr val="FFFFFF"/>
                </a:solidFill>
                <a:latin typeface="Helvetica CE"/>
                <a:cs typeface="Helvetica CE"/>
              </a:rPr>
              <a:t>Roll</a:t>
            </a:r>
            <a:endParaRPr sz="6100" dirty="0">
              <a:latin typeface="Helvetica CE"/>
              <a:cs typeface="Helvetica CE"/>
            </a:endParaRPr>
          </a:p>
          <a:p>
            <a:pPr marL="12700">
              <a:lnSpc>
                <a:spcPts val="3140"/>
              </a:lnSpc>
            </a:pPr>
            <a:r>
              <a:rPr sz="3100" b="1" dirty="0">
                <a:solidFill>
                  <a:srgbClr val="5C8738"/>
                </a:solidFill>
                <a:latin typeface="Helvetica CE"/>
                <a:cs typeface="Helvetica CE"/>
              </a:rPr>
              <a:t>&amp;</a:t>
            </a:r>
            <a:r>
              <a:rPr sz="3100" b="1" spc="65" dirty="0">
                <a:solidFill>
                  <a:srgbClr val="5C8738"/>
                </a:solidFill>
                <a:latin typeface="Helvetica CE"/>
                <a:cs typeface="Helvetica CE"/>
              </a:rPr>
              <a:t> </a:t>
            </a:r>
            <a:r>
              <a:rPr sz="3100" b="1" dirty="0">
                <a:solidFill>
                  <a:srgbClr val="5C8738"/>
                </a:solidFill>
                <a:latin typeface="Helvetica CE"/>
                <a:cs typeface="Helvetica CE"/>
              </a:rPr>
              <a:t>Choice</a:t>
            </a:r>
            <a:r>
              <a:rPr sz="3100" b="1" spc="70" dirty="0">
                <a:solidFill>
                  <a:srgbClr val="5C8738"/>
                </a:solidFill>
                <a:latin typeface="Helvetica CE"/>
                <a:cs typeface="Helvetica CE"/>
              </a:rPr>
              <a:t> </a:t>
            </a:r>
            <a:r>
              <a:rPr sz="3100" b="1" spc="-25" dirty="0">
                <a:solidFill>
                  <a:srgbClr val="5C8738"/>
                </a:solidFill>
                <a:latin typeface="Helvetica CE"/>
                <a:cs typeface="Helvetica CE"/>
              </a:rPr>
              <a:t>of:</a:t>
            </a:r>
            <a:endParaRPr sz="3100" dirty="0">
              <a:latin typeface="Helvetica CE"/>
              <a:cs typeface="Helvetica CE"/>
            </a:endParaRPr>
          </a:p>
          <a:p>
            <a:pPr marL="12700">
              <a:lnSpc>
                <a:spcPts val="3935"/>
              </a:lnSpc>
            </a:pPr>
            <a:r>
              <a:rPr sz="3700" b="1" dirty="0">
                <a:solidFill>
                  <a:srgbClr val="FFFFFF"/>
                </a:solidFill>
                <a:latin typeface="Helvetica CE"/>
                <a:cs typeface="Helvetica CE"/>
              </a:rPr>
              <a:t>Regular </a:t>
            </a:r>
            <a:r>
              <a:rPr sz="3700" b="1" spc="-10" dirty="0">
                <a:solidFill>
                  <a:srgbClr val="FFFFFF"/>
                </a:solidFill>
                <a:latin typeface="Helvetica CE"/>
                <a:cs typeface="Helvetica CE"/>
              </a:rPr>
              <a:t>Coffee,</a:t>
            </a:r>
            <a:endParaRPr sz="3700" dirty="0">
              <a:latin typeface="Helvetica CE"/>
              <a:cs typeface="Helvetica CE"/>
            </a:endParaRPr>
          </a:p>
          <a:p>
            <a:pPr marL="12700">
              <a:lnSpc>
                <a:spcPts val="4240"/>
              </a:lnSpc>
            </a:pPr>
            <a:r>
              <a:rPr sz="3700" b="1" dirty="0">
                <a:solidFill>
                  <a:srgbClr val="FFFFFF"/>
                </a:solidFill>
                <a:latin typeface="Helvetica CE"/>
                <a:cs typeface="Helvetica CE"/>
              </a:rPr>
              <a:t>Hot Chocolate or</a:t>
            </a:r>
            <a:r>
              <a:rPr sz="3700" b="1" spc="-370" dirty="0">
                <a:solidFill>
                  <a:srgbClr val="FFFFFF"/>
                </a:solidFill>
                <a:latin typeface="Helvetica CE"/>
                <a:cs typeface="Helvetica CE"/>
              </a:rPr>
              <a:t> </a:t>
            </a:r>
            <a:r>
              <a:rPr sz="3700" b="1" spc="-25" dirty="0">
                <a:solidFill>
                  <a:srgbClr val="FFFFFF"/>
                </a:solidFill>
                <a:latin typeface="Helvetica CE"/>
                <a:cs typeface="Helvetica CE"/>
              </a:rPr>
              <a:t>Tea</a:t>
            </a:r>
            <a:endParaRPr sz="3700" dirty="0">
              <a:latin typeface="Helvetica CE"/>
              <a:cs typeface="Helvetica CE"/>
            </a:endParaRPr>
          </a:p>
          <a:p>
            <a:pPr marL="12700">
              <a:lnSpc>
                <a:spcPct val="100000"/>
              </a:lnSpc>
              <a:spcBef>
                <a:spcPts val="2305"/>
              </a:spcBef>
            </a:pPr>
            <a:r>
              <a:rPr sz="6900" b="1" spc="-10" dirty="0">
                <a:solidFill>
                  <a:srgbClr val="FFFFFF"/>
                </a:solidFill>
                <a:latin typeface="Helvetica CE"/>
                <a:cs typeface="Helvetica CE"/>
              </a:rPr>
              <a:t>$1</a:t>
            </a:r>
            <a:r>
              <a:rPr lang="en-AU" sz="6900" b="1" spc="-10" dirty="0">
                <a:solidFill>
                  <a:srgbClr val="FFFFFF"/>
                </a:solidFill>
                <a:latin typeface="Helvetica CE"/>
                <a:cs typeface="Helvetica CE"/>
              </a:rPr>
              <a:t>5</a:t>
            </a:r>
            <a:r>
              <a:rPr sz="6900" b="1" spc="-10" dirty="0">
                <a:solidFill>
                  <a:srgbClr val="FFFFFF"/>
                </a:solidFill>
                <a:latin typeface="Helvetica CE"/>
                <a:cs typeface="Helvetica CE"/>
              </a:rPr>
              <a:t>.0</a:t>
            </a:r>
            <a:r>
              <a:rPr lang="en-AU" sz="6900" b="1" spc="-10" dirty="0">
                <a:solidFill>
                  <a:srgbClr val="FFFFFF"/>
                </a:solidFill>
                <a:latin typeface="Helvetica CE"/>
                <a:cs typeface="Helvetica CE"/>
              </a:rPr>
              <a:t>0</a:t>
            </a:r>
            <a:endParaRPr sz="6900" dirty="0">
              <a:latin typeface="Helvetica CE"/>
              <a:cs typeface="Helvetica C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79126" y="2265042"/>
            <a:ext cx="5440324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b="1" dirty="0">
                <a:latin typeface="Helvetica"/>
                <a:cs typeface="Helvetica"/>
              </a:rPr>
              <a:t>Bacon</a:t>
            </a:r>
            <a:r>
              <a:rPr sz="3100" b="1" spc="55" dirty="0">
                <a:latin typeface="Helvetica"/>
                <a:cs typeface="Helvetica"/>
              </a:rPr>
              <a:t> </a:t>
            </a:r>
            <a:r>
              <a:rPr sz="3100" b="1" dirty="0">
                <a:latin typeface="Helvetica"/>
                <a:cs typeface="Helvetica"/>
              </a:rPr>
              <a:t>&amp;</a:t>
            </a:r>
            <a:r>
              <a:rPr sz="3100" b="1" spc="55" dirty="0">
                <a:latin typeface="Helvetica"/>
                <a:cs typeface="Helvetica"/>
              </a:rPr>
              <a:t> </a:t>
            </a:r>
            <a:r>
              <a:rPr sz="3100" b="1" dirty="0">
                <a:latin typeface="Helvetica"/>
                <a:cs typeface="Helvetica"/>
              </a:rPr>
              <a:t>Egg</a:t>
            </a:r>
            <a:r>
              <a:rPr sz="3100" b="1" spc="60" dirty="0">
                <a:latin typeface="Helvetica"/>
                <a:cs typeface="Helvetica"/>
              </a:rPr>
              <a:t> </a:t>
            </a:r>
            <a:r>
              <a:rPr sz="3100" b="1" spc="-10" dirty="0">
                <a:latin typeface="Helvetica"/>
                <a:cs typeface="Helvetica"/>
              </a:rPr>
              <a:t>Roll*</a:t>
            </a:r>
            <a:r>
              <a:rPr lang="en-AU" sz="3100" b="1" spc="-10" dirty="0">
                <a:latin typeface="Helvetica"/>
                <a:cs typeface="Helvetica"/>
              </a:rPr>
              <a:t> </a:t>
            </a:r>
            <a:r>
              <a:rPr lang="en-AU" sz="2300" b="1" dirty="0">
                <a:solidFill>
                  <a:srgbClr val="6E963B"/>
                </a:solidFill>
                <a:latin typeface="Helvetica"/>
                <a:cs typeface="Helvetica"/>
              </a:rPr>
              <a:t>(GFO)</a:t>
            </a:r>
            <a:endParaRPr sz="2300" dirty="0">
              <a:latin typeface="Helvetica"/>
              <a:cs typeface="Helvetic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498475" y="1451968"/>
            <a:ext cx="3498215" cy="1316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A29680"/>
                </a:solidFill>
                <a:latin typeface="Helvetica CE"/>
                <a:cs typeface="Helvetica CE"/>
              </a:rPr>
              <a:t>(Served</a:t>
            </a:r>
            <a:r>
              <a:rPr sz="3300" b="1" spc="-70" dirty="0">
                <a:solidFill>
                  <a:srgbClr val="A29680"/>
                </a:solidFill>
                <a:latin typeface="Helvetica CE"/>
                <a:cs typeface="Helvetica CE"/>
              </a:rPr>
              <a:t> </a:t>
            </a:r>
            <a:r>
              <a:rPr sz="3300" b="1" dirty="0">
                <a:solidFill>
                  <a:srgbClr val="A29680"/>
                </a:solidFill>
                <a:latin typeface="Helvetica CE"/>
                <a:cs typeface="Helvetica CE"/>
              </a:rPr>
              <a:t>till</a:t>
            </a:r>
            <a:r>
              <a:rPr sz="3300" b="1" spc="-70" dirty="0">
                <a:solidFill>
                  <a:srgbClr val="A29680"/>
                </a:solidFill>
                <a:latin typeface="Helvetica CE"/>
                <a:cs typeface="Helvetica CE"/>
              </a:rPr>
              <a:t> </a:t>
            </a:r>
            <a:r>
              <a:rPr sz="3300" b="1" spc="-10" dirty="0">
                <a:solidFill>
                  <a:srgbClr val="A29680"/>
                </a:solidFill>
                <a:latin typeface="Helvetica CE"/>
                <a:cs typeface="Helvetica CE"/>
              </a:rPr>
              <a:t>11am)</a:t>
            </a:r>
            <a:endParaRPr sz="3300" dirty="0">
              <a:latin typeface="Helvetica CE"/>
              <a:cs typeface="Helvetica CE"/>
            </a:endParaRPr>
          </a:p>
          <a:p>
            <a:pPr marL="1998345">
              <a:lnSpc>
                <a:spcPct val="100000"/>
              </a:lnSpc>
              <a:spcBef>
                <a:spcPts val="2480"/>
              </a:spcBef>
            </a:pPr>
            <a:r>
              <a:rPr sz="3100" b="1" spc="-10" dirty="0">
                <a:latin typeface="Helvetica"/>
                <a:cs typeface="Helvetica"/>
              </a:rPr>
              <a:t>$1</a:t>
            </a:r>
            <a:r>
              <a:rPr lang="en-AU" sz="3100" b="1" spc="-10" dirty="0">
                <a:latin typeface="Helvetica"/>
                <a:cs typeface="Helvetica"/>
              </a:rPr>
              <a:t>1</a:t>
            </a:r>
            <a:r>
              <a:rPr sz="3100" b="1" spc="-10" dirty="0">
                <a:latin typeface="Helvetica"/>
                <a:cs typeface="Helvetica"/>
              </a:rPr>
              <a:t>.5</a:t>
            </a:r>
            <a:r>
              <a:rPr lang="en-AU" sz="3100" b="1" spc="-10" dirty="0">
                <a:latin typeface="Helvetica"/>
                <a:cs typeface="Helvetica"/>
              </a:rPr>
              <a:t>0</a:t>
            </a:r>
            <a:endParaRPr sz="3100" dirty="0">
              <a:latin typeface="Helvetica"/>
              <a:cs typeface="Helvetic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99522" y="3047100"/>
            <a:ext cx="6984522" cy="133754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3660"/>
              </a:lnSpc>
              <a:spcBef>
                <a:spcPts val="130"/>
              </a:spcBef>
              <a:tabLst>
                <a:tab pos="7017384" algn="l"/>
              </a:tabLst>
            </a:pPr>
            <a:r>
              <a:rPr sz="3100" b="1" dirty="0">
                <a:latin typeface="Helvetica"/>
                <a:cs typeface="Helvetica"/>
              </a:rPr>
              <a:t>Vegetarian</a:t>
            </a:r>
            <a:r>
              <a:rPr sz="3100" b="1" spc="30" dirty="0">
                <a:latin typeface="Helvetica"/>
                <a:cs typeface="Helvetica"/>
              </a:rPr>
              <a:t> </a:t>
            </a:r>
            <a:r>
              <a:rPr sz="3100" b="1" dirty="0">
                <a:latin typeface="Helvetica"/>
                <a:cs typeface="Helvetica"/>
              </a:rPr>
              <a:t>Breakfast</a:t>
            </a:r>
            <a:r>
              <a:rPr sz="3100" b="1" spc="30" dirty="0">
                <a:latin typeface="Helvetica"/>
                <a:cs typeface="Helvetica"/>
              </a:rPr>
              <a:t> </a:t>
            </a:r>
            <a:r>
              <a:rPr sz="3100" b="1" dirty="0">
                <a:latin typeface="Helvetica"/>
                <a:cs typeface="Helvetica"/>
              </a:rPr>
              <a:t>Roll*</a:t>
            </a:r>
            <a:r>
              <a:rPr sz="3100" b="1" spc="55" dirty="0">
                <a:latin typeface="Helvetica"/>
                <a:cs typeface="Helvetica"/>
              </a:rPr>
              <a:t> </a:t>
            </a:r>
            <a:r>
              <a:rPr sz="2300" b="1" dirty="0">
                <a:solidFill>
                  <a:srgbClr val="6E963B"/>
                </a:solidFill>
                <a:latin typeface="Helvetica"/>
                <a:cs typeface="Helvetica"/>
              </a:rPr>
              <a:t>(VEG)</a:t>
            </a:r>
            <a:r>
              <a:rPr lang="en-AU" sz="2300" b="1" dirty="0">
                <a:solidFill>
                  <a:srgbClr val="6E963B"/>
                </a:solidFill>
                <a:latin typeface="Helvetica"/>
                <a:cs typeface="Helvetica"/>
              </a:rPr>
              <a:t> (GFO)</a:t>
            </a:r>
            <a:endParaRPr sz="3100" dirty="0">
              <a:latin typeface="Helvetica"/>
              <a:cs typeface="Helvetica"/>
            </a:endParaRPr>
          </a:p>
          <a:p>
            <a:pPr marL="12700">
              <a:lnSpc>
                <a:spcPts val="3300"/>
              </a:lnSpc>
            </a:pPr>
            <a:r>
              <a:rPr sz="2800" dirty="0">
                <a:latin typeface="Helvetica-Light"/>
                <a:cs typeface="Helvetica-Light"/>
              </a:rPr>
              <a:t>With Tomato </a:t>
            </a:r>
            <a:r>
              <a:rPr sz="2800" spc="-10" dirty="0">
                <a:latin typeface="Helvetica-Light"/>
                <a:cs typeface="Helvetica-Light"/>
              </a:rPr>
              <a:t>Chutney</a:t>
            </a:r>
            <a:r>
              <a:rPr lang="en-AU" sz="2800" spc="-10" dirty="0">
                <a:latin typeface="Helvetica-Light"/>
                <a:cs typeface="Helvetica-Light"/>
              </a:rPr>
              <a:t>, 2 x Fried Eggs, Hashbrown &amp; Cheese</a:t>
            </a:r>
            <a:endParaRPr sz="2800" dirty="0">
              <a:latin typeface="Helvetica-Light"/>
              <a:cs typeface="Helvetica-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479126" y="4269136"/>
            <a:ext cx="4756150" cy="1417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5100"/>
              </a:lnSpc>
              <a:spcBef>
                <a:spcPts val="95"/>
              </a:spcBef>
            </a:pPr>
            <a:r>
              <a:rPr sz="3100" b="1" dirty="0">
                <a:latin typeface="Helvetica"/>
                <a:cs typeface="Helvetica"/>
              </a:rPr>
              <a:t>Ham</a:t>
            </a:r>
            <a:r>
              <a:rPr sz="3100" b="1" spc="60" dirty="0">
                <a:latin typeface="Helvetica"/>
                <a:cs typeface="Helvetica"/>
              </a:rPr>
              <a:t> </a:t>
            </a:r>
            <a:r>
              <a:rPr sz="3100" b="1" dirty="0">
                <a:latin typeface="Helvetica"/>
                <a:cs typeface="Helvetica"/>
              </a:rPr>
              <a:t>&amp;</a:t>
            </a:r>
            <a:r>
              <a:rPr sz="3100" b="1" spc="55" dirty="0">
                <a:latin typeface="Helvetica"/>
                <a:cs typeface="Helvetica"/>
              </a:rPr>
              <a:t> </a:t>
            </a:r>
            <a:r>
              <a:rPr sz="3100" b="1" dirty="0">
                <a:latin typeface="Helvetica"/>
                <a:cs typeface="Helvetica"/>
              </a:rPr>
              <a:t>Cheese</a:t>
            </a:r>
            <a:r>
              <a:rPr sz="3100" b="1" spc="60" dirty="0">
                <a:latin typeface="Helvetica"/>
                <a:cs typeface="Helvetica"/>
              </a:rPr>
              <a:t> </a:t>
            </a:r>
            <a:r>
              <a:rPr sz="3100" b="1" spc="-10" dirty="0">
                <a:latin typeface="Helvetica"/>
                <a:cs typeface="Helvetica"/>
              </a:rPr>
              <a:t>Croissant </a:t>
            </a:r>
            <a:r>
              <a:rPr sz="3100" b="1" dirty="0">
                <a:latin typeface="Helvetica"/>
                <a:cs typeface="Helvetica"/>
              </a:rPr>
              <a:t>Hash</a:t>
            </a:r>
            <a:r>
              <a:rPr sz="3100" b="1" spc="65" dirty="0">
                <a:latin typeface="Helvetica"/>
                <a:cs typeface="Helvetica"/>
              </a:rPr>
              <a:t> </a:t>
            </a:r>
            <a:r>
              <a:rPr sz="3100" b="1" spc="-10" dirty="0">
                <a:latin typeface="Helvetica"/>
                <a:cs typeface="Helvetica"/>
              </a:rPr>
              <a:t>Brown</a:t>
            </a:r>
            <a:r>
              <a:rPr lang="en-AU" sz="3100" b="1" spc="-10" dirty="0">
                <a:latin typeface="Helvetica"/>
                <a:cs typeface="Helvetica"/>
              </a:rPr>
              <a:t> </a:t>
            </a:r>
            <a:r>
              <a:rPr lang="en-AU" sz="2300" b="1" dirty="0">
                <a:solidFill>
                  <a:srgbClr val="6E963B"/>
                </a:solidFill>
                <a:latin typeface="Helvetica"/>
                <a:cs typeface="Helvetica"/>
              </a:rPr>
              <a:t>(GFO)</a:t>
            </a:r>
            <a:endParaRPr sz="2300" dirty="0">
              <a:latin typeface="Helvetica"/>
              <a:cs typeface="Helvetic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498090" y="4247918"/>
            <a:ext cx="1021080" cy="1491615"/>
          </a:xfrm>
          <a:prstGeom prst="rect">
            <a:avLst/>
          </a:prstGeom>
        </p:spPr>
        <p:txBody>
          <a:bodyPr vert="horz" wrap="square" lIns="0" tIns="272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45"/>
              </a:spcBef>
            </a:pPr>
            <a:r>
              <a:rPr sz="3100" b="1" spc="-10" dirty="0">
                <a:latin typeface="Helvetica"/>
                <a:cs typeface="Helvetica"/>
              </a:rPr>
              <a:t>$</a:t>
            </a:r>
            <a:r>
              <a:rPr lang="en-AU" sz="3100" b="1" spc="-10" dirty="0">
                <a:latin typeface="Helvetica"/>
                <a:cs typeface="Helvetica"/>
              </a:rPr>
              <a:t>9</a:t>
            </a:r>
            <a:r>
              <a:rPr sz="3100" b="1" spc="-10" dirty="0">
                <a:latin typeface="Helvetica"/>
                <a:cs typeface="Helvetica"/>
              </a:rPr>
              <a:t>.0</a:t>
            </a:r>
            <a:r>
              <a:rPr lang="en-AU" sz="3100" b="1" spc="-10" dirty="0">
                <a:latin typeface="Helvetica"/>
                <a:cs typeface="Helvetica"/>
              </a:rPr>
              <a:t>0</a:t>
            </a:r>
            <a:endParaRPr sz="3100" dirty="0">
              <a:latin typeface="Helvetica"/>
              <a:cs typeface="Helvetica"/>
            </a:endParaRPr>
          </a:p>
          <a:p>
            <a:pPr marL="12700">
              <a:lnSpc>
                <a:spcPct val="100000"/>
              </a:lnSpc>
              <a:spcBef>
                <a:spcPts val="2050"/>
              </a:spcBef>
            </a:pPr>
            <a:r>
              <a:rPr sz="3100" b="1" spc="-10" dirty="0">
                <a:latin typeface="Helvetica"/>
                <a:cs typeface="Helvetica"/>
              </a:rPr>
              <a:t>$2.5</a:t>
            </a:r>
            <a:r>
              <a:rPr lang="en-AU" sz="3100" b="1" spc="-10" dirty="0">
                <a:latin typeface="Helvetica"/>
                <a:cs typeface="Helvetica"/>
              </a:rPr>
              <a:t>0</a:t>
            </a:r>
            <a:endParaRPr sz="3100" dirty="0">
              <a:latin typeface="Helvetica"/>
              <a:cs typeface="Helvetica"/>
            </a:endParaRPr>
          </a:p>
        </p:txBody>
      </p:sp>
      <p:pic>
        <p:nvPicPr>
          <p:cNvPr id="15" name="Picture 14" descr="A coffee cup with a lid&#10;&#10;Description automatically generated">
            <a:extLst>
              <a:ext uri="{FF2B5EF4-FFF2-40B4-BE49-F238E27FC236}">
                <a16:creationId xmlns:a16="http://schemas.microsoft.com/office/drawing/2014/main" id="{DD99FF80-6CC5-B7F0-A339-D4C98FDD74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958" y="4441337"/>
            <a:ext cx="4334170" cy="45745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1C8E11-C443-E6DC-FF5D-6D085DCEE869}"/>
              </a:ext>
            </a:extLst>
          </p:cNvPr>
          <p:cNvSpPr txBox="1"/>
          <p:nvPr/>
        </p:nvSpPr>
        <p:spPr>
          <a:xfrm>
            <a:off x="17380910" y="3105830"/>
            <a:ext cx="140939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100" b="1" dirty="0"/>
              <a:t>$11.50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4C4FB717DCB04A92D12995E81A1A96" ma:contentTypeVersion="4" ma:contentTypeDescription="Create a new document." ma:contentTypeScope="" ma:versionID="41b1cba40a6ae907f7c5bdae8af426f3">
  <xsd:schema xmlns:xsd="http://www.w3.org/2001/XMLSchema" xmlns:xs="http://www.w3.org/2001/XMLSchema" xmlns:p="http://schemas.microsoft.com/office/2006/metadata/properties" xmlns:ns3="91e30183-0b74-435c-9886-1a376c4abe6f" targetNamespace="http://schemas.microsoft.com/office/2006/metadata/properties" ma:root="true" ma:fieldsID="16c7233e662ea3540385db3b0c129d2c" ns3:_="">
    <xsd:import namespace="91e30183-0b74-435c-9886-1a376c4abe6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e30183-0b74-435c-9886-1a376c4abe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34A21B-CE73-41FB-8374-091865899B3B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elements/1.1/"/>
    <ds:schemaRef ds:uri="91e30183-0b74-435c-9886-1a376c4abe6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9C75F16-907F-42E7-897A-573ABB7A7F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e30183-0b74-435c-9886-1a376c4abe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3A1C46F-A60D-4A79-8F64-14451DAC29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2033</TotalTime>
  <Words>624</Words>
  <Application>Microsoft Office PowerPoint</Application>
  <PresentationFormat>Custom</PresentationFormat>
  <Paragraphs>128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Aptos</vt:lpstr>
      <vt:lpstr>Calibri</vt:lpstr>
      <vt:lpstr>Helvetica</vt:lpstr>
      <vt:lpstr>Helvetica CE</vt:lpstr>
      <vt:lpstr>HelveticaCE</vt:lpstr>
      <vt:lpstr>Helvetica-Light</vt:lpstr>
      <vt:lpstr>HelveticaNeue-Medium</vt:lpstr>
      <vt:lpstr>Times New Roman</vt:lpstr>
      <vt:lpstr>Office Theme</vt:lpstr>
      <vt:lpstr>PowerPoint Presentation</vt:lpstr>
      <vt:lpstr>Any Burger with Chips</vt:lpstr>
      <vt:lpstr>PowerPoint Presentation</vt:lpstr>
      <vt:lpstr>Donut, Cake or Slice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Coca-Cola Varieties</dc:title>
  <dc:creator>Malakai Grubb</dc:creator>
  <cp:lastModifiedBy>Bistro</cp:lastModifiedBy>
  <cp:revision>56</cp:revision>
  <dcterms:created xsi:type="dcterms:W3CDTF">2022-07-04T06:03:07Z</dcterms:created>
  <dcterms:modified xsi:type="dcterms:W3CDTF">2025-06-17T04:20:41Z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2022-07-04T00:00:00Z</vt:filetime>
  </property>
  <property fmtid="{D5CDD505-2E9C-101B-9397-08002B2CF9AE}" pid="3" name="Creator">
    <vt:lpwstr>Adobe InDesign 17.0 (Macintosh)</vt:lpwstr>
  </property>
  <property fmtid="{D5CDD505-2E9C-101B-9397-08002B2CF9AE}" pid="4" name="LastSaved">
    <vt:filetime>2022-07-04T00:00:00Z</vt:filetime>
  </property>
  <property fmtid="{D5CDD505-2E9C-101B-9397-08002B2CF9AE}" pid="5" name="ContentTypeId">
    <vt:lpwstr>0x010100C74C4FB717DCB04A92D12995E81A1A96</vt:lpwstr>
  </property>
</Properties>
</file>